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5" r:id="rId5"/>
  </p:sldMasterIdLst>
  <p:notesMasterIdLst>
    <p:notesMasterId r:id="rId33"/>
  </p:notesMasterIdLst>
  <p:handoutMasterIdLst>
    <p:handoutMasterId r:id="rId34"/>
  </p:handoutMasterIdLst>
  <p:sldIdLst>
    <p:sldId id="276" r:id="rId6"/>
    <p:sldId id="283" r:id="rId7"/>
    <p:sldId id="273" r:id="rId8"/>
    <p:sldId id="8071" r:id="rId9"/>
    <p:sldId id="8072" r:id="rId10"/>
    <p:sldId id="8073" r:id="rId11"/>
    <p:sldId id="274" r:id="rId12"/>
    <p:sldId id="8008" r:id="rId13"/>
    <p:sldId id="8010" r:id="rId14"/>
    <p:sldId id="264" r:id="rId15"/>
    <p:sldId id="8011" r:id="rId16"/>
    <p:sldId id="285" r:id="rId17"/>
    <p:sldId id="266" r:id="rId18"/>
    <p:sldId id="8060" r:id="rId19"/>
    <p:sldId id="290" r:id="rId20"/>
    <p:sldId id="8058" r:id="rId21"/>
    <p:sldId id="7985" r:id="rId22"/>
    <p:sldId id="8061" r:id="rId23"/>
    <p:sldId id="8074" r:id="rId24"/>
    <p:sldId id="7964" r:id="rId25"/>
    <p:sldId id="7965" r:id="rId26"/>
    <p:sldId id="8065" r:id="rId27"/>
    <p:sldId id="8009" r:id="rId28"/>
    <p:sldId id="281" r:id="rId29"/>
    <p:sldId id="8067" r:id="rId30"/>
    <p:sldId id="8070" r:id="rId31"/>
    <p:sldId id="8063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D33"/>
    <a:srgbClr val="FF815C"/>
    <a:srgbClr val="F0EAEB"/>
    <a:srgbClr val="FFFFFF"/>
    <a:srgbClr val="F2F2F2"/>
    <a:srgbClr val="010101"/>
    <a:srgbClr val="E2AC00"/>
    <a:srgbClr val="FFF2CC"/>
    <a:srgbClr val="8500D5"/>
    <a:srgbClr val="FF82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92" autoAdjust="0"/>
  </p:normalViewPr>
  <p:slideViewPr>
    <p:cSldViewPr snapToGrid="0">
      <p:cViewPr varScale="1">
        <p:scale>
          <a:sx n="59" d="100"/>
          <a:sy n="59" d="100"/>
        </p:scale>
        <p:origin x="8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9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19E057A-256D-8780-6D74-C7DB0F99E9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40F6E4F-E6CF-4F03-21E9-77010560D2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84325-B6E9-437E-AB8A-18A586D970B6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7B2C913-FB8F-5590-B232-13BC53EEB6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92FFBB1-B7D5-ED9A-8A94-5E6039F2FA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56F4B-F6FE-417B-A6FA-CA89BC1CFA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943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3A3F5-282C-4973-B0EA-1F8A7E7C889F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74666-596D-4D2F-B9DC-0174380774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8341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874666-596D-4D2F-B9DC-01743807744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747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57D4F-FBCA-497E-B40A-63F1F02B499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51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1E7AF-87AB-EA02-8DD9-54CD87D5D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26C3B6E-692E-6BAE-1A48-0E19BEA89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4F9B9F1-494F-8A74-56FE-2F9DAE38A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BDEC64B-B626-ACEB-05A6-CD3585E73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B57D4F-FBCA-497E-B40A-63F1F02B4992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5355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200" spc="100" dirty="0">
                <a:solidFill>
                  <a:srgbClr val="2F3136"/>
                </a:solidFill>
                <a:latin typeface="Axiforma SemiBold" panose="00000700000000000000" pitchFamily="50" charset="0"/>
                <a:cs typeface="Calibri" panose="020F0502020204030204" pitchFamily="34" charset="0"/>
              </a:rPr>
              <a:t>Substituição da plataforma TECSUS (manutenção);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200" spc="100" dirty="0">
                <a:solidFill>
                  <a:srgbClr val="2F3136"/>
                </a:solidFill>
                <a:latin typeface="Axiforma SemiBold" panose="00000700000000000000" pitchFamily="50" charset="0"/>
                <a:cs typeface="Calibri" panose="020F0502020204030204" pitchFamily="34" charset="0"/>
              </a:rPr>
              <a:t>Atendimento centralizado em uma única plataforma;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200" spc="100" dirty="0">
                <a:solidFill>
                  <a:srgbClr val="2F3136"/>
                </a:solidFill>
                <a:latin typeface="Axiforma SemiBold" panose="00000700000000000000" pitchFamily="50" charset="0"/>
                <a:cs typeface="Calibri" panose="020F0502020204030204" pitchFamily="34" charset="0"/>
              </a:rPr>
              <a:t>Padronização do processo para todos os corporativos;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200" spc="100" dirty="0" err="1">
                <a:solidFill>
                  <a:srgbClr val="8500D5"/>
                </a:solidFill>
                <a:latin typeface="Axiforma SemiBold" panose="00000700000000000000" pitchFamily="50" charset="0"/>
                <a:cs typeface="Calibri" panose="020F0502020204030204" pitchFamily="34" charset="0"/>
              </a:rPr>
              <a:t>Cost</a:t>
            </a:r>
            <a:r>
              <a:rPr lang="pt-BR" sz="1200" spc="100" dirty="0">
                <a:solidFill>
                  <a:srgbClr val="8500D5"/>
                </a:solidFill>
                <a:latin typeface="Axiforma SemiBold" panose="00000700000000000000" pitchFamily="50" charset="0"/>
                <a:cs typeface="Calibri" panose="020F0502020204030204" pitchFamily="34" charset="0"/>
              </a:rPr>
              <a:t> Reduction 20K/ano.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B57D4F-FBCA-497E-B40A-63F1F02B4992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397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890F8-5133-CEB4-5B32-9F094DC95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57CF417-EED2-540E-7920-F1ABD90AC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7C61F82-27CA-50B2-A2A2-B3D24CA0F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74C1D8-C47D-D75A-D76B-4906DCC24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B57D4F-FBCA-497E-B40A-63F1F02B4992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035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4D453F-50CD-C0E3-D254-96554E5D6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CCD06C-BCFB-1158-EEA3-472EB7AAD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5CBF04-B123-4D01-2E0A-0EC246314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1B2B-8F4D-489C-807E-E0E3EB040E74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4072F-B11A-2DF2-EE93-A5708D106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B86F77-E660-4E6B-54F1-EE42F258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FE2A0-B454-4B4D-A7A2-9AE39139F5AF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id="{94F0759A-A02B-ADBE-6C5D-2E363AFEAB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75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27F69FBD-4E4E-C41F-7372-1B9D3630BF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5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 com confiança média">
            <a:extLst>
              <a:ext uri="{FF2B5EF4-FFF2-40B4-BE49-F238E27FC236}">
                <a16:creationId xmlns:a16="http://schemas.microsoft.com/office/drawing/2014/main" id="{572DDBB2-A56F-C910-3331-BAE1F0AC53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11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5E168DE-C74A-76C1-3524-4A4E32D9B1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96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 com confiança média">
            <a:extLst>
              <a:ext uri="{FF2B5EF4-FFF2-40B4-BE49-F238E27FC236}">
                <a16:creationId xmlns:a16="http://schemas.microsoft.com/office/drawing/2014/main" id="{F19D0E4B-A7D6-78AD-35C5-32E79021B8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17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F443E5EE-6756-D840-3209-CE72947E4F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7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, Linha do tempo&#10;&#10;Descrição gerada automaticamente">
            <a:extLst>
              <a:ext uri="{FF2B5EF4-FFF2-40B4-BE49-F238E27FC236}">
                <a16:creationId xmlns:a16="http://schemas.microsoft.com/office/drawing/2014/main" id="{22662FE2-DDA1-3566-A4B6-19E1DD79F2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47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inha do tempo&#10;&#10;Descrição gerada automaticamente">
            <a:extLst>
              <a:ext uri="{FF2B5EF4-FFF2-40B4-BE49-F238E27FC236}">
                <a16:creationId xmlns:a16="http://schemas.microsoft.com/office/drawing/2014/main" id="{EA346A35-802D-D5D8-0250-F425CD46DD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50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53CB8BE-A777-AC51-965C-5EB06C864B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25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bg>
      <p:bgPr>
        <a:solidFill>
          <a:srgbClr val="F0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0230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4D453F-50CD-C0E3-D254-96554E5D6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CCD06C-BCFB-1158-EEA3-472EB7AAD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5CBF04-B123-4D01-2E0A-0EC246314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1B2B-8F4D-489C-807E-E0E3EB040E74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4072F-B11A-2DF2-EE93-A5708D106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B86F77-E660-4E6B-54F1-EE42F258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FE2A0-B454-4B4D-A7A2-9AE39139F5AF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id="{94F0759A-A02B-ADBE-6C5D-2E363AFEAB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50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4D453F-50CD-C0E3-D254-96554E5D6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CCD06C-BCFB-1158-EEA3-472EB7AAD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5CBF04-B123-4D01-2E0A-0EC246314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1B2B-8F4D-489C-807E-E0E3EB040E74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4072F-B11A-2DF2-EE93-A5708D106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B86F77-E660-4E6B-54F1-EE42F258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FE2A0-B454-4B4D-A7A2-9AE39139F5AF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 descr="Uma imagem contendo Círculo&#10;&#10;Descrição gerada automaticamente">
            <a:extLst>
              <a:ext uri="{FF2B5EF4-FFF2-40B4-BE49-F238E27FC236}">
                <a16:creationId xmlns:a16="http://schemas.microsoft.com/office/drawing/2014/main" id="{99BCBBE0-EA32-8C75-24B7-4AF6AD93CA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158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4D453F-50CD-C0E3-D254-96554E5D6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CCD06C-BCFB-1158-EEA3-472EB7AAD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5CBF04-B123-4D01-2E0A-0EC246314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1B2B-8F4D-489C-807E-E0E3EB040E74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4072F-B11A-2DF2-EE93-A5708D106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B86F77-E660-4E6B-54F1-EE42F258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FE2A0-B454-4B4D-A7A2-9AE39139F5AF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 descr="Uma imagem contendo Círculo&#10;&#10;Descrição gerada automaticamente">
            <a:extLst>
              <a:ext uri="{FF2B5EF4-FFF2-40B4-BE49-F238E27FC236}">
                <a16:creationId xmlns:a16="http://schemas.microsoft.com/office/drawing/2014/main" id="{99BCBBE0-EA32-8C75-24B7-4AF6AD93CA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76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571B75-7206-5D86-335C-212593E30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8BD835-0F33-1188-D07C-569758B17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77BE1C-065E-473A-4BE5-C9E8D909E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1B2B-8F4D-489C-807E-E0E3EB040E74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FD4139-B127-F37F-23F5-B0B63A57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D9C731-764E-6CC6-7581-59211A28E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FE2A0-B454-4B4D-A7A2-9AE39139F5AF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19B69C14-140C-0E8E-5658-D516D155B6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85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04615B18-3BE2-1699-D5FE-63F3D09084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728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1FB8D540-85CD-5120-70A0-A173B9E58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029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FB69529F-E82C-3D89-D441-6A8C1039D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528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81AF3A6-A0EA-E0A8-4873-779F0ED1AE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664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D66E6ED2-F646-C203-5DD1-F66A780BAE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266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E42F7864-A7C2-90F7-0556-F82274A8B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1E90DDEB-58BE-1B0A-0B76-514089993514}"/>
              </a:ext>
            </a:extLst>
          </p:cNvPr>
          <p:cNvSpPr/>
          <p:nvPr userDrawn="1"/>
        </p:nvSpPr>
        <p:spPr>
          <a:xfrm>
            <a:off x="604918" y="1417249"/>
            <a:ext cx="4911213" cy="929149"/>
          </a:xfrm>
          <a:prstGeom prst="rect">
            <a:avLst/>
          </a:prstGeom>
          <a:solidFill>
            <a:srgbClr val="F0E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0159CA8-5A4F-8194-D24E-BDF2AFF161AA}"/>
              </a:ext>
            </a:extLst>
          </p:cNvPr>
          <p:cNvSpPr/>
          <p:nvPr userDrawn="1"/>
        </p:nvSpPr>
        <p:spPr>
          <a:xfrm>
            <a:off x="355600" y="2113936"/>
            <a:ext cx="11705771" cy="4475550"/>
          </a:xfrm>
          <a:prstGeom prst="rect">
            <a:avLst/>
          </a:prstGeom>
          <a:solidFill>
            <a:srgbClr val="F0E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9699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27F69FBD-4E4E-C41F-7372-1B9D3630BF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256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 com confiança média">
            <a:extLst>
              <a:ext uri="{FF2B5EF4-FFF2-40B4-BE49-F238E27FC236}">
                <a16:creationId xmlns:a16="http://schemas.microsoft.com/office/drawing/2014/main" id="{572DDBB2-A56F-C910-3331-BAE1F0AC53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5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571B75-7206-5D86-335C-212593E30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8BD835-0F33-1188-D07C-569758B17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77BE1C-065E-473A-4BE5-C9E8D909E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1B2B-8F4D-489C-807E-E0E3EB040E74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FD4139-B127-F37F-23F5-B0B63A57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D9C731-764E-6CC6-7581-59211A28E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FE2A0-B454-4B4D-A7A2-9AE39139F5AF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19B69C14-140C-0E8E-5658-D516D155B6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848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5E168DE-C74A-76C1-3524-4A4E32D9B1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696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 com confiança média">
            <a:extLst>
              <a:ext uri="{FF2B5EF4-FFF2-40B4-BE49-F238E27FC236}">
                <a16:creationId xmlns:a16="http://schemas.microsoft.com/office/drawing/2014/main" id="{F19D0E4B-A7D6-78AD-35C5-32E79021B8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628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F443E5EE-6756-D840-3209-CE72947E4F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28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, Linha do tempo&#10;&#10;Descrição gerada automaticamente">
            <a:extLst>
              <a:ext uri="{FF2B5EF4-FFF2-40B4-BE49-F238E27FC236}">
                <a16:creationId xmlns:a16="http://schemas.microsoft.com/office/drawing/2014/main" id="{22662FE2-DDA1-3566-A4B6-19E1DD79F2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543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inha do tempo&#10;&#10;Descrição gerada automaticamente">
            <a:extLst>
              <a:ext uri="{FF2B5EF4-FFF2-40B4-BE49-F238E27FC236}">
                <a16:creationId xmlns:a16="http://schemas.microsoft.com/office/drawing/2014/main" id="{EA346A35-802D-D5D8-0250-F425CD46DD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187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53CB8BE-A777-AC51-965C-5EB06C864B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558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bg>
      <p:bgPr>
        <a:solidFill>
          <a:srgbClr val="F0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8860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A - FUNDO PR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414283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04615B18-3BE2-1699-D5FE-63F3D09084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1FB8D540-85CD-5120-70A0-A173B9E58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36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FB69529F-E82C-3D89-D441-6A8C1039DF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2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D6A2861-AAA9-D778-64AF-E83725A26D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29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D66E6ED2-F646-C203-5DD1-F66A780BAE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E42F7864-A7C2-90F7-0556-F82274A8B9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7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A9276B8-6E5F-E488-7BE3-F1A0991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08AA0B-01F1-8510-2F0A-D8F98A9BC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02277F-EF34-BC5C-EF57-152CF8182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E1B2B-8F4D-489C-807E-E0E3EB040E74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4C258A-3B39-9D9F-FDF6-9C470FD03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0ED5D5-7BBD-3829-FD5A-4A963AB6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FE2A0-B454-4B4D-A7A2-9AE39139F5AF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ADBDC18-2F6A-BE1F-84A2-10F5DAF1E1D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048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Público</a:t>
            </a:r>
          </a:p>
        </p:txBody>
      </p:sp>
    </p:spTree>
    <p:extLst>
      <p:ext uri="{BB962C8B-B14F-4D97-AF65-F5344CB8AC3E}">
        <p14:creationId xmlns:p14="http://schemas.microsoft.com/office/powerpoint/2010/main" val="28958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50" r:id="rId3"/>
    <p:sldLayoutId id="2147483670" r:id="rId4"/>
    <p:sldLayoutId id="2147483651" r:id="rId5"/>
    <p:sldLayoutId id="2147483673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68" r:id="rId12"/>
    <p:sldLayoutId id="2147483660" r:id="rId13"/>
    <p:sldLayoutId id="2147483666" r:id="rId14"/>
    <p:sldLayoutId id="2147483667" r:id="rId15"/>
    <p:sldLayoutId id="2147483669" r:id="rId16"/>
    <p:sldLayoutId id="2147483671" r:id="rId17"/>
    <p:sldLayoutId id="214748367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A9276B8-6E5F-E488-7BE3-F1A0991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08AA0B-01F1-8510-2F0A-D8F98A9BC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02277F-EF34-BC5C-EF57-152CF8182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E1B2B-8F4D-489C-807E-E0E3EB040E74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4C258A-3B39-9D9F-FDF6-9C470FD03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0ED5D5-7BBD-3829-FD5A-4A963AB6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FE2A0-B454-4B4D-A7A2-9AE39139F5AF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79D5F7-5A41-21C2-6F7C-E788DB1848B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111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Interno</a:t>
            </a:r>
          </a:p>
        </p:txBody>
      </p:sp>
    </p:spTree>
    <p:extLst>
      <p:ext uri="{BB962C8B-B14F-4D97-AF65-F5344CB8AC3E}">
        <p14:creationId xmlns:p14="http://schemas.microsoft.com/office/powerpoint/2010/main" val="377926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jpe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0.pn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9.jpeg"/><Relationship Id="rId11" Type="http://schemas.openxmlformats.org/officeDocument/2006/relationships/image" Target="../media/image74.png"/><Relationship Id="rId5" Type="http://schemas.openxmlformats.org/officeDocument/2006/relationships/image" Target="../media/image68.jpeg"/><Relationship Id="rId10" Type="http://schemas.openxmlformats.org/officeDocument/2006/relationships/image" Target="../media/image73.jpeg"/><Relationship Id="rId4" Type="http://schemas.openxmlformats.org/officeDocument/2006/relationships/image" Target="../media/image67.jpeg"/><Relationship Id="rId9" Type="http://schemas.openxmlformats.org/officeDocument/2006/relationships/image" Target="../media/image7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5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5" Type="http://schemas.openxmlformats.org/officeDocument/2006/relationships/image" Target="../media/image60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21.png"/><Relationship Id="rId1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7.png"/><Relationship Id="rId18" Type="http://schemas.openxmlformats.org/officeDocument/2006/relationships/image" Target="../media/image86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87.png"/><Relationship Id="rId16" Type="http://schemas.openxmlformats.org/officeDocument/2006/relationships/image" Target="../media/image100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91.jpeg"/><Relationship Id="rId11" Type="http://schemas.openxmlformats.org/officeDocument/2006/relationships/image" Target="../media/image82.png"/><Relationship Id="rId5" Type="http://schemas.openxmlformats.org/officeDocument/2006/relationships/image" Target="../media/image90.jpeg"/><Relationship Id="rId15" Type="http://schemas.openxmlformats.org/officeDocument/2006/relationships/image" Target="../media/image99.png"/><Relationship Id="rId10" Type="http://schemas.openxmlformats.org/officeDocument/2006/relationships/image" Target="../media/image95.png"/><Relationship Id="rId19" Type="http://schemas.openxmlformats.org/officeDocument/2006/relationships/image" Target="../media/image102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7.png"/><Relationship Id="rId21" Type="http://schemas.openxmlformats.org/officeDocument/2006/relationships/image" Target="../media/image105.png"/><Relationship Id="rId7" Type="http://schemas.openxmlformats.org/officeDocument/2006/relationships/image" Target="../media/image91.jpeg"/><Relationship Id="rId12" Type="http://schemas.openxmlformats.org/officeDocument/2006/relationships/image" Target="../media/image82.png"/><Relationship Id="rId17" Type="http://schemas.openxmlformats.org/officeDocument/2006/relationships/image" Target="../media/image100.png"/><Relationship Id="rId2" Type="http://schemas.openxmlformats.org/officeDocument/2006/relationships/image" Target="../media/image104.png"/><Relationship Id="rId16" Type="http://schemas.openxmlformats.org/officeDocument/2006/relationships/image" Target="../media/image99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90.jpeg"/><Relationship Id="rId11" Type="http://schemas.openxmlformats.org/officeDocument/2006/relationships/image" Target="../media/image95.png"/><Relationship Id="rId24" Type="http://schemas.openxmlformats.org/officeDocument/2006/relationships/image" Target="../media/image52.png"/><Relationship Id="rId5" Type="http://schemas.openxmlformats.org/officeDocument/2006/relationships/image" Target="../media/image89.png"/><Relationship Id="rId15" Type="http://schemas.openxmlformats.org/officeDocument/2006/relationships/image" Target="../media/image98.png"/><Relationship Id="rId23" Type="http://schemas.openxmlformats.org/officeDocument/2006/relationships/image" Target="../media/image107.png"/><Relationship Id="rId10" Type="http://schemas.openxmlformats.org/officeDocument/2006/relationships/image" Target="../media/image94.png"/><Relationship Id="rId19" Type="http://schemas.openxmlformats.org/officeDocument/2006/relationships/image" Target="../media/image86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7.png"/><Relationship Id="rId22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CB6D9AC-506A-A04D-2A02-DB33EE90E0BA}"/>
              </a:ext>
            </a:extLst>
          </p:cNvPr>
          <p:cNvSpPr/>
          <p:nvPr/>
        </p:nvSpPr>
        <p:spPr>
          <a:xfrm>
            <a:off x="5567680" y="1513840"/>
            <a:ext cx="3718560" cy="2235200"/>
          </a:xfrm>
          <a:prstGeom prst="rect">
            <a:avLst/>
          </a:prstGeom>
          <a:solidFill>
            <a:srgbClr val="FF81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45316B-3EA0-A002-A37E-A5385182448A}"/>
              </a:ext>
            </a:extLst>
          </p:cNvPr>
          <p:cNvSpPr txBox="1"/>
          <p:nvPr/>
        </p:nvSpPr>
        <p:spPr>
          <a:xfrm>
            <a:off x="5567680" y="1381760"/>
            <a:ext cx="371856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500" b="1" dirty="0">
                <a:solidFill>
                  <a:srgbClr val="2A2D33"/>
                </a:solidFill>
                <a:latin typeface="Axiforma" panose="00000500000000000000" pitchFamily="2" charset="0"/>
              </a:rPr>
              <a:t>Jornada de Automação no CSC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7101B76-BF41-89AA-5883-6052497CEF70}"/>
              </a:ext>
            </a:extLst>
          </p:cNvPr>
          <p:cNvSpPr txBox="1"/>
          <p:nvPr/>
        </p:nvSpPr>
        <p:spPr>
          <a:xfrm>
            <a:off x="7010400" y="5005308"/>
            <a:ext cx="427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A2D33"/>
                </a:solidFill>
                <a:latin typeface="Axiforma" panose="00000500000000000000" pitchFamily="2" charset="0"/>
              </a:rPr>
              <a:t>Camila Rocha | Gerente COE CSC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6EEEC2E-BF55-C6EB-43EB-6FF526BF4E15}"/>
              </a:ext>
            </a:extLst>
          </p:cNvPr>
          <p:cNvSpPr txBox="1"/>
          <p:nvPr/>
        </p:nvSpPr>
        <p:spPr>
          <a:xfrm>
            <a:off x="6096000" y="3615263"/>
            <a:ext cx="2672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2A2D33"/>
                </a:solidFill>
                <a:latin typeface="Axiforma" panose="00000500000000000000" pitchFamily="2" charset="0"/>
              </a:rPr>
              <a:t>EBDI | Automation &amp; Process 2024</a:t>
            </a:r>
          </a:p>
        </p:txBody>
      </p:sp>
    </p:spTree>
    <p:extLst>
      <p:ext uri="{BB962C8B-B14F-4D97-AF65-F5344CB8AC3E}">
        <p14:creationId xmlns:p14="http://schemas.microsoft.com/office/powerpoint/2010/main" val="2158788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3425BD5-3BCB-F6F1-FF2A-5036C0B299E2}"/>
              </a:ext>
            </a:extLst>
          </p:cNvPr>
          <p:cNvSpPr txBox="1"/>
          <p:nvPr/>
        </p:nvSpPr>
        <p:spPr>
          <a:xfrm>
            <a:off x="5080000" y="2062480"/>
            <a:ext cx="3850640" cy="1691824"/>
          </a:xfrm>
          <a:prstGeom prst="rect">
            <a:avLst/>
          </a:prstGeom>
          <a:solidFill>
            <a:srgbClr val="FF815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pt-BR" sz="4000" b="1" dirty="0">
                <a:solidFill>
                  <a:srgbClr val="2A2D33"/>
                </a:solidFill>
                <a:latin typeface="Axiforma" panose="00000500000000000000" pitchFamily="2" charset="0"/>
              </a:rPr>
              <a:t>INDICADORES</a:t>
            </a:r>
          </a:p>
        </p:txBody>
      </p:sp>
    </p:spTree>
    <p:extLst>
      <p:ext uri="{BB962C8B-B14F-4D97-AF65-F5344CB8AC3E}">
        <p14:creationId xmlns:p14="http://schemas.microsoft.com/office/powerpoint/2010/main" val="263901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244F0F-0A14-7EE9-7572-9111A41466C1}"/>
              </a:ext>
            </a:extLst>
          </p:cNvPr>
          <p:cNvSpPr txBox="1"/>
          <p:nvPr/>
        </p:nvSpPr>
        <p:spPr>
          <a:xfrm>
            <a:off x="415848" y="349723"/>
            <a:ext cx="4877512" cy="477054"/>
          </a:xfrm>
          <a:prstGeom prst="rect">
            <a:avLst/>
          </a:prstGeom>
          <a:solidFill>
            <a:srgbClr val="F0EAE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500" b="1" dirty="0">
                <a:solidFill>
                  <a:srgbClr val="FF815C"/>
                </a:solidFill>
                <a:latin typeface="Axiforma" panose="00000500000000000000" pitchFamily="2" charset="0"/>
              </a:rPr>
              <a:t>INDICADORES 2023</a:t>
            </a:r>
            <a:r>
              <a:rPr kumimoji="0" 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FF815C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 </a:t>
            </a:r>
          </a:p>
        </p:txBody>
      </p:sp>
      <p:pic>
        <p:nvPicPr>
          <p:cNvPr id="1053" name="Imagem 1052">
            <a:extLst>
              <a:ext uri="{FF2B5EF4-FFF2-40B4-BE49-F238E27FC236}">
                <a16:creationId xmlns:a16="http://schemas.microsoft.com/office/drawing/2014/main" id="{3B458D1D-0456-CDDE-47AE-B2CA81DD3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" y="1015047"/>
            <a:ext cx="1075372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02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DF3E297-A13C-CCB4-21BF-6446ED463BD9}"/>
              </a:ext>
            </a:extLst>
          </p:cNvPr>
          <p:cNvSpPr/>
          <p:nvPr/>
        </p:nvSpPr>
        <p:spPr>
          <a:xfrm>
            <a:off x="10344150" y="4514850"/>
            <a:ext cx="1128713" cy="600075"/>
          </a:xfrm>
          <a:prstGeom prst="rect">
            <a:avLst/>
          </a:prstGeom>
          <a:solidFill>
            <a:srgbClr val="3FAB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SemiBold" panose="00000700000000000000" pitchFamily="50" charset="0"/>
                <a:ea typeface="+mn-ea"/>
                <a:cs typeface="+mn-cs"/>
              </a:rPr>
              <a:t>94%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9960C85-CAA4-898B-E0DE-55D39E9F3BEB}"/>
              </a:ext>
            </a:extLst>
          </p:cNvPr>
          <p:cNvSpPr/>
          <p:nvPr/>
        </p:nvSpPr>
        <p:spPr>
          <a:xfrm>
            <a:off x="10344149" y="2343150"/>
            <a:ext cx="1128713" cy="600075"/>
          </a:xfrm>
          <a:prstGeom prst="rect">
            <a:avLst/>
          </a:prstGeom>
          <a:solidFill>
            <a:srgbClr val="933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SemiBold" panose="00000700000000000000" pitchFamily="50" charset="0"/>
                <a:ea typeface="+mn-ea"/>
                <a:cs typeface="+mn-cs"/>
              </a:rPr>
              <a:t>94%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307E7F6-3A27-3436-2862-60300010A45B}"/>
              </a:ext>
            </a:extLst>
          </p:cNvPr>
          <p:cNvSpPr/>
          <p:nvPr/>
        </p:nvSpPr>
        <p:spPr>
          <a:xfrm>
            <a:off x="10344148" y="3443288"/>
            <a:ext cx="1128713" cy="600075"/>
          </a:xfrm>
          <a:prstGeom prst="rect">
            <a:avLst/>
          </a:prstGeom>
          <a:solidFill>
            <a:srgbClr val="FF2B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SemiBold" panose="00000700000000000000" pitchFamily="50" charset="0"/>
                <a:ea typeface="+mn-ea"/>
                <a:cs typeface="+mn-cs"/>
              </a:rPr>
              <a:t>95%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CF9C302-CBCA-984F-4CD7-D62F4AF6D574}"/>
              </a:ext>
            </a:extLst>
          </p:cNvPr>
          <p:cNvSpPr/>
          <p:nvPr/>
        </p:nvSpPr>
        <p:spPr>
          <a:xfrm>
            <a:off x="6753226" y="2514600"/>
            <a:ext cx="819151" cy="314327"/>
          </a:xfrm>
          <a:prstGeom prst="rect">
            <a:avLst/>
          </a:prstGeom>
          <a:solidFill>
            <a:srgbClr val="98D047"/>
          </a:solidFill>
          <a:ln>
            <a:solidFill>
              <a:srgbClr val="98D0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SemiBold" panose="00000700000000000000" pitchFamily="50" charset="0"/>
                <a:ea typeface="+mn-ea"/>
                <a:cs typeface="+mn-cs"/>
              </a:rPr>
              <a:t>92,4%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A2FF114-C6ED-1EDA-5156-E5FF19A0A462}"/>
              </a:ext>
            </a:extLst>
          </p:cNvPr>
          <p:cNvSpPr/>
          <p:nvPr/>
        </p:nvSpPr>
        <p:spPr>
          <a:xfrm>
            <a:off x="6753226" y="3081336"/>
            <a:ext cx="819151" cy="314327"/>
          </a:xfrm>
          <a:prstGeom prst="rect">
            <a:avLst/>
          </a:prstGeom>
          <a:solidFill>
            <a:srgbClr val="98D047"/>
          </a:solidFill>
          <a:ln>
            <a:solidFill>
              <a:srgbClr val="98D0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SemiBold" panose="00000700000000000000" pitchFamily="50" charset="0"/>
                <a:ea typeface="+mn-ea"/>
                <a:cs typeface="+mn-cs"/>
              </a:rPr>
              <a:t>97,2%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C13E5F0-D76A-17B1-019B-4BD3FFC96998}"/>
              </a:ext>
            </a:extLst>
          </p:cNvPr>
          <p:cNvSpPr/>
          <p:nvPr/>
        </p:nvSpPr>
        <p:spPr>
          <a:xfrm>
            <a:off x="6753228" y="3643309"/>
            <a:ext cx="819151" cy="314327"/>
          </a:xfrm>
          <a:prstGeom prst="rect">
            <a:avLst/>
          </a:prstGeom>
          <a:solidFill>
            <a:srgbClr val="98D047"/>
          </a:solidFill>
          <a:ln>
            <a:solidFill>
              <a:srgbClr val="98D0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SemiBold" panose="00000700000000000000" pitchFamily="50" charset="0"/>
                <a:ea typeface="+mn-ea"/>
                <a:cs typeface="+mn-cs"/>
              </a:rPr>
              <a:t>95,9%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7D75F2A-B2CC-F374-E7C4-7630751C6D91}"/>
              </a:ext>
            </a:extLst>
          </p:cNvPr>
          <p:cNvSpPr/>
          <p:nvPr/>
        </p:nvSpPr>
        <p:spPr>
          <a:xfrm>
            <a:off x="6753226" y="4190995"/>
            <a:ext cx="819151" cy="314327"/>
          </a:xfrm>
          <a:prstGeom prst="rect">
            <a:avLst/>
          </a:prstGeom>
          <a:solidFill>
            <a:srgbClr val="98D047"/>
          </a:solidFill>
          <a:ln>
            <a:solidFill>
              <a:srgbClr val="98D0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SemiBold" panose="00000700000000000000" pitchFamily="50" charset="0"/>
                <a:ea typeface="+mn-ea"/>
                <a:cs typeface="+mn-cs"/>
              </a:rPr>
              <a:t>96,3%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A3274F1-5393-36FF-C054-F990CFC80CDA}"/>
              </a:ext>
            </a:extLst>
          </p:cNvPr>
          <p:cNvSpPr/>
          <p:nvPr/>
        </p:nvSpPr>
        <p:spPr>
          <a:xfrm>
            <a:off x="6753228" y="4724393"/>
            <a:ext cx="819151" cy="314327"/>
          </a:xfrm>
          <a:prstGeom prst="rect">
            <a:avLst/>
          </a:prstGeom>
          <a:solidFill>
            <a:srgbClr val="98D047"/>
          </a:solidFill>
          <a:ln>
            <a:solidFill>
              <a:srgbClr val="98D0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 SemiBold" panose="00000700000000000000" pitchFamily="50" charset="0"/>
                <a:ea typeface="+mn-ea"/>
                <a:cs typeface="+mn-cs"/>
              </a:rPr>
              <a:t>90,1%</a:t>
            </a:r>
          </a:p>
        </p:txBody>
      </p:sp>
    </p:spTree>
    <p:extLst>
      <p:ext uri="{BB962C8B-B14F-4D97-AF65-F5344CB8AC3E}">
        <p14:creationId xmlns:p14="http://schemas.microsoft.com/office/powerpoint/2010/main" val="243823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E9B725D-2800-3167-6123-11A5A6107D1C}"/>
              </a:ext>
            </a:extLst>
          </p:cNvPr>
          <p:cNvSpPr txBox="1"/>
          <p:nvPr/>
        </p:nvSpPr>
        <p:spPr>
          <a:xfrm>
            <a:off x="5080000" y="2062480"/>
            <a:ext cx="3850640" cy="1691824"/>
          </a:xfrm>
          <a:prstGeom prst="rect">
            <a:avLst/>
          </a:prstGeom>
          <a:solidFill>
            <a:srgbClr val="FF815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pt-BR" sz="4500" b="1" dirty="0">
                <a:solidFill>
                  <a:srgbClr val="2A2D33"/>
                </a:solidFill>
                <a:latin typeface="Axiforma" panose="00000500000000000000" pitchFamily="2" charset="0"/>
              </a:rPr>
              <a:t>SOLUÇÕES</a:t>
            </a:r>
          </a:p>
        </p:txBody>
      </p:sp>
    </p:spTree>
    <p:extLst>
      <p:ext uri="{BB962C8B-B14F-4D97-AF65-F5344CB8AC3E}">
        <p14:creationId xmlns:p14="http://schemas.microsoft.com/office/powerpoint/2010/main" val="1325239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4C6885E-B0FB-DF03-27F9-B0646326E083}"/>
              </a:ext>
            </a:extLst>
          </p:cNvPr>
          <p:cNvSpPr/>
          <p:nvPr/>
        </p:nvSpPr>
        <p:spPr>
          <a:xfrm>
            <a:off x="6150835" y="2024245"/>
            <a:ext cx="2798717" cy="1536868"/>
          </a:xfrm>
          <a:prstGeom prst="roundRect">
            <a:avLst>
              <a:gd name="adj" fmla="val 10918"/>
            </a:avLst>
          </a:prstGeom>
          <a:solidFill>
            <a:srgbClr val="EE2F80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8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16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/>
                <a:ea typeface="+mn-ea"/>
                <a:cs typeface="+mn-cs"/>
                <a:sym typeface="Arial"/>
              </a:rPr>
              <a:t>Gestão de Processos</a:t>
            </a:r>
          </a:p>
          <a:p>
            <a:pPr marL="0" marR="0" lvl="0" indent="0" algn="ctr" defTabSz="2438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/>
                <a:ea typeface="+mn-ea"/>
                <a:cs typeface="Arial"/>
              </a:rPr>
              <a:t> </a:t>
            </a:r>
            <a:r>
              <a:rPr kumimoji="0" lang="pt-BR" sz="15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/>
                <a:ea typeface="+mn-ea"/>
                <a:cs typeface="Arial"/>
              </a:rPr>
              <a:t>Controle de processos e procedimentos do CSC</a:t>
            </a:r>
            <a:endParaRPr kumimoji="0" lang="pt-BR" sz="15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xiforma" panose="00000500000000000000"/>
              <a:ea typeface="+mn-ea"/>
              <a:cs typeface="+mn-cs"/>
              <a:sym typeface="Arial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A6856A3-C4BB-99DB-FA05-DBD0DCCB955B}"/>
              </a:ext>
            </a:extLst>
          </p:cNvPr>
          <p:cNvSpPr/>
          <p:nvPr/>
        </p:nvSpPr>
        <p:spPr>
          <a:xfrm>
            <a:off x="7274940" y="3277638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784373D-5794-2F3F-3138-E211ECB4BFA9}"/>
              </a:ext>
            </a:extLst>
          </p:cNvPr>
          <p:cNvSpPr txBox="1"/>
          <p:nvPr/>
        </p:nvSpPr>
        <p:spPr>
          <a:xfrm>
            <a:off x="349250" y="433389"/>
            <a:ext cx="10588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FF815C"/>
                </a:solidFill>
                <a:effectLst/>
                <a:uLnTx/>
                <a:uFillTx/>
                <a:latin typeface="Axiforma Black" panose="00000900000000000000" pitchFamily="50" charset="0"/>
                <a:ea typeface="+mn-ea"/>
                <a:cs typeface="+mn-cs"/>
              </a:rPr>
              <a:t>TIME DE MELHORIA CONTÍNUA |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2A2D33"/>
                </a:solidFill>
                <a:effectLst/>
                <a:uLnTx/>
                <a:uFillTx/>
                <a:latin typeface="Axiforma Black" panose="00000900000000000000" pitchFamily="50" charset="0"/>
                <a:ea typeface="+mn-ea"/>
                <a:cs typeface="+mn-cs"/>
              </a:rPr>
              <a:t>SERVIÇOS PRESTADOS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EFCFC6B1-4438-FD9A-1662-301C977762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911" y="95250"/>
            <a:ext cx="913839" cy="7564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EAA6555-D341-2A97-E07A-633A13244EAF}"/>
              </a:ext>
            </a:extLst>
          </p:cNvPr>
          <p:cNvSpPr/>
          <p:nvPr/>
        </p:nvSpPr>
        <p:spPr>
          <a:xfrm>
            <a:off x="349250" y="2024245"/>
            <a:ext cx="2798717" cy="1536868"/>
          </a:xfrm>
          <a:prstGeom prst="roundRect">
            <a:avLst>
              <a:gd name="adj" fmla="val 10918"/>
            </a:avLst>
          </a:prstGeom>
          <a:solidFill>
            <a:srgbClr val="802AF3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8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16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/>
                <a:ea typeface="+mn-ea"/>
                <a:cs typeface="+mn-cs"/>
                <a:sym typeface="Arial"/>
              </a:rPr>
              <a:t>Consultoria Interna</a:t>
            </a:r>
          </a:p>
          <a:p>
            <a:pPr marL="0" marR="0" lvl="0" indent="0" algn="ctr" defTabSz="2438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15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/>
                <a:ea typeface="+mn-ea"/>
                <a:cs typeface="Arial"/>
              </a:rPr>
              <a:t>Mapeamento e Diagnóstico de processos, com respectivo plano de melhorias</a:t>
            </a:r>
          </a:p>
          <a:p>
            <a:pPr marL="0" marR="0" lvl="0" indent="0" algn="ctr" defTabSz="2438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pt-BR" sz="1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xiforma" panose="00000500000000000000"/>
              <a:ea typeface="+mn-ea"/>
              <a:cs typeface="+mn-cs"/>
              <a:sym typeface="Arial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D1C16BC-74FB-A5A8-8679-5E50CE269692}"/>
              </a:ext>
            </a:extLst>
          </p:cNvPr>
          <p:cNvSpPr/>
          <p:nvPr/>
        </p:nvSpPr>
        <p:spPr>
          <a:xfrm>
            <a:off x="9062140" y="4300539"/>
            <a:ext cx="2798717" cy="1536868"/>
          </a:xfrm>
          <a:prstGeom prst="roundRect">
            <a:avLst>
              <a:gd name="adj" fmla="val 10918"/>
            </a:avLst>
          </a:prstGeom>
          <a:solidFill>
            <a:schemeClr val="accent2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8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16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/>
                <a:ea typeface="+mn-ea"/>
                <a:cs typeface="+mn-cs"/>
                <a:sym typeface="Arial"/>
              </a:rPr>
              <a:t>Gestão Fhinck</a:t>
            </a:r>
          </a:p>
          <a:p>
            <a:pPr marL="0" marR="0" lvl="0" indent="0" algn="ctr" defTabSz="2438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15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/>
                <a:ea typeface="+mn-ea"/>
                <a:cs typeface="Arial"/>
              </a:rPr>
              <a:t>Implantação e análise de dados para aumentar de produtividade 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/>
                <a:ea typeface="+mn-ea"/>
                <a:cs typeface="Arial"/>
              </a:rPr>
              <a:t>(Capacidade Operacional)</a:t>
            </a:r>
          </a:p>
          <a:p>
            <a:pPr marL="0" marR="0" lvl="0" indent="0" algn="ctr" defTabSz="2438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pt-BR" sz="1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xiforma" panose="00000500000000000000"/>
              <a:ea typeface="+mn-ea"/>
              <a:cs typeface="+mn-cs"/>
              <a:sym typeface="Arial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80E305D-A73B-B448-2620-A863EFCDBC73}"/>
              </a:ext>
            </a:extLst>
          </p:cNvPr>
          <p:cNvSpPr/>
          <p:nvPr/>
        </p:nvSpPr>
        <p:spPr>
          <a:xfrm>
            <a:off x="9051630" y="2024245"/>
            <a:ext cx="2798717" cy="1536868"/>
          </a:xfrm>
          <a:prstGeom prst="roundRect">
            <a:avLst>
              <a:gd name="adj" fmla="val 10918"/>
            </a:avLst>
          </a:prstGeom>
          <a:solidFill>
            <a:srgbClr val="00AF4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8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16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/>
                <a:ea typeface="+mn-ea"/>
                <a:cs typeface="+mn-cs"/>
                <a:sym typeface="Arial"/>
              </a:rPr>
              <a:t>PMO de Projetos</a:t>
            </a:r>
          </a:p>
          <a:p>
            <a:pPr marL="0" marR="0" lvl="0" indent="0" algn="ctr" defTabSz="2438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15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/>
                <a:ea typeface="+mn-ea"/>
                <a:cs typeface="Arial"/>
              </a:rPr>
              <a:t>Planejamento e acompanhamento de plano/cronograma</a:t>
            </a:r>
          </a:p>
          <a:p>
            <a:pPr marL="0" marR="0" lvl="0" indent="0" algn="ctr" defTabSz="2438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pt-BR" sz="1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xiforma" panose="00000500000000000000"/>
              <a:ea typeface="+mn-ea"/>
              <a:cs typeface="+mn-cs"/>
              <a:sym typeface="Arial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9517E57-EE5D-CB23-82B6-5C7C3BC9C61B}"/>
              </a:ext>
            </a:extLst>
          </p:cNvPr>
          <p:cNvSpPr/>
          <p:nvPr/>
        </p:nvSpPr>
        <p:spPr>
          <a:xfrm>
            <a:off x="349250" y="4302597"/>
            <a:ext cx="2798717" cy="1536868"/>
          </a:xfrm>
          <a:prstGeom prst="roundRect">
            <a:avLst>
              <a:gd name="adj" fmla="val 10918"/>
            </a:avLst>
          </a:prstGeom>
          <a:solidFill>
            <a:srgbClr val="797979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8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16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/>
                <a:ea typeface="+mn-ea"/>
                <a:cs typeface="+mn-cs"/>
                <a:sym typeface="Arial"/>
              </a:rPr>
              <a:t>Treinamentos Lean</a:t>
            </a:r>
          </a:p>
          <a:p>
            <a:pPr marL="0" marR="0" lvl="0" indent="0" algn="ctr" defTabSz="2438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15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/>
                <a:ea typeface="+mn-ea"/>
                <a:cs typeface="Arial"/>
              </a:rPr>
              <a:t>Capacitação de colaboradores em Lean Six Sigma (White e Yellow </a:t>
            </a:r>
            <a:r>
              <a:rPr kumimoji="0" lang="pt-BR" sz="15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/>
                <a:ea typeface="+mn-ea"/>
                <a:cs typeface="Arial"/>
              </a:rPr>
              <a:t>Belt</a:t>
            </a:r>
            <a:r>
              <a:rPr kumimoji="0" lang="pt-BR" sz="15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/>
                <a:ea typeface="+mn-ea"/>
                <a:cs typeface="Arial"/>
              </a:rPr>
              <a:t>)</a:t>
            </a:r>
          </a:p>
          <a:p>
            <a:pPr marL="0" marR="0" lvl="0" indent="0" algn="ctr" defTabSz="2438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pt-BR" sz="1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xiforma" panose="00000500000000000000"/>
              <a:ea typeface="+mn-ea"/>
              <a:cs typeface="+mn-cs"/>
              <a:sym typeface="Arial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F9EB834-218A-3D4B-9504-BE2E06C1A7B8}"/>
              </a:ext>
            </a:extLst>
          </p:cNvPr>
          <p:cNvSpPr/>
          <p:nvPr/>
        </p:nvSpPr>
        <p:spPr>
          <a:xfrm>
            <a:off x="3260555" y="4302597"/>
            <a:ext cx="2798717" cy="1536868"/>
          </a:xfrm>
          <a:prstGeom prst="roundRect">
            <a:avLst>
              <a:gd name="adj" fmla="val 10918"/>
            </a:avLst>
          </a:prstGeom>
          <a:solidFill>
            <a:srgbClr val="B2957A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2438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16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/>
                <a:ea typeface="+mn-ea"/>
                <a:cs typeface="+mn-cs"/>
                <a:sym typeface="Arial"/>
              </a:rPr>
              <a:t>Benchmarkings</a:t>
            </a:r>
          </a:p>
          <a:p>
            <a:pPr marL="0" marR="0" lvl="0" indent="0" algn="ctr" defTabSz="2438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15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/>
                <a:ea typeface="+mn-ea"/>
                <a:cs typeface="Arial"/>
              </a:rPr>
              <a:t>Condução de pesquisas e benchmarkings no mercado</a:t>
            </a:r>
            <a:endParaRPr kumimoji="0" lang="pt-BR" sz="15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xiforma" panose="00000500000000000000"/>
              <a:ea typeface="+mn-ea"/>
              <a:cs typeface="+mn-cs"/>
              <a:sym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97E1EB6-A88B-A263-0485-E21D5015E9C4}"/>
              </a:ext>
            </a:extLst>
          </p:cNvPr>
          <p:cNvSpPr/>
          <p:nvPr/>
        </p:nvSpPr>
        <p:spPr>
          <a:xfrm>
            <a:off x="3250043" y="2024245"/>
            <a:ext cx="2798717" cy="1536868"/>
          </a:xfrm>
          <a:prstGeom prst="roundRect">
            <a:avLst>
              <a:gd name="adj" fmla="val 10918"/>
            </a:avLst>
          </a:prstGeom>
          <a:solidFill>
            <a:srgbClr val="00B0F0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8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16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/>
                <a:ea typeface="+mn-ea"/>
                <a:cs typeface="+mn-cs"/>
                <a:sym typeface="Arial"/>
              </a:rPr>
              <a:t>Especificações Técnicas</a:t>
            </a:r>
          </a:p>
          <a:p>
            <a:pPr marL="0" marR="0" lvl="0" indent="0" algn="ctr" defTabSz="2438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15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/>
                <a:ea typeface="+mn-ea"/>
                <a:cs typeface="Arial"/>
              </a:rPr>
              <a:t>Desenvolver/Elaborar as Especificação técnica para automações</a:t>
            </a:r>
          </a:p>
          <a:p>
            <a:pPr marL="0" marR="0" lvl="0" indent="0" algn="ctr" defTabSz="2438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pt-BR" sz="1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xiforma" panose="00000500000000000000"/>
              <a:ea typeface="+mn-ea"/>
              <a:cs typeface="+mn-cs"/>
              <a:sym typeface="Arial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72A4999-FE54-7521-BC52-53C911942014}"/>
              </a:ext>
            </a:extLst>
          </p:cNvPr>
          <p:cNvSpPr/>
          <p:nvPr/>
        </p:nvSpPr>
        <p:spPr>
          <a:xfrm>
            <a:off x="1423772" y="5555990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hite Belt « Lean Six Sigma | K-State">
            <a:extLst>
              <a:ext uri="{FF2B5EF4-FFF2-40B4-BE49-F238E27FC236}">
                <a16:creationId xmlns:a16="http://schemas.microsoft.com/office/drawing/2014/main" id="{885957C8-E1BD-0F6D-E0AD-B6F49ACDB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62" y="5570711"/>
            <a:ext cx="523221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cone Plano De Processo Vetor PNG , ágil, Desenvolvimento, Metodologia  Imagem PNG e Vetor Para Download Gratuito">
            <a:extLst>
              <a:ext uri="{FF2B5EF4-FFF2-40B4-BE49-F238E27FC236}">
                <a16:creationId xmlns:a16="http://schemas.microsoft.com/office/drawing/2014/main" id="{C137D47A-F7C9-634D-886D-3F5CB2FB1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2" t="9534" r="14392" b="8325"/>
          <a:stretch/>
        </p:blipFill>
        <p:spPr bwMode="auto">
          <a:xfrm>
            <a:off x="7321466" y="3299503"/>
            <a:ext cx="448082" cy="51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nchmarking: entenda o conceito e como aplicar em sua empresa">
            <a:extLst>
              <a:ext uri="{FF2B5EF4-FFF2-40B4-BE49-F238E27FC236}">
                <a16:creationId xmlns:a16="http://schemas.microsoft.com/office/drawing/2014/main" id="{DBE4669B-245F-8AE0-798F-CD7C9B589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838" y="5478679"/>
            <a:ext cx="931129" cy="62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9D7E88D1-4CDB-02F3-140B-8C9169BD270C}"/>
              </a:ext>
            </a:extLst>
          </p:cNvPr>
          <p:cNvSpPr/>
          <p:nvPr/>
        </p:nvSpPr>
        <p:spPr>
          <a:xfrm>
            <a:off x="1478608" y="3312202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4" name="Picture 10" descr="Ícone de Alta performance Flaticons Lineal Color">
            <a:extLst>
              <a:ext uri="{FF2B5EF4-FFF2-40B4-BE49-F238E27FC236}">
                <a16:creationId xmlns:a16="http://schemas.microsoft.com/office/drawing/2014/main" id="{2D6DB0D2-8681-5F6E-5395-A552A3C85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871" y="3378255"/>
            <a:ext cx="437473" cy="43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F6AF1838-2C92-31E2-4A0E-DDD7CDB9A73D}"/>
              </a:ext>
            </a:extLst>
          </p:cNvPr>
          <p:cNvSpPr/>
          <p:nvPr/>
        </p:nvSpPr>
        <p:spPr>
          <a:xfrm>
            <a:off x="4379401" y="3312202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8" name="Picture 14" descr="Especificação - ícones de negócios e finanças grátis">
            <a:extLst>
              <a:ext uri="{FF2B5EF4-FFF2-40B4-BE49-F238E27FC236}">
                <a16:creationId xmlns:a16="http://schemas.microsoft.com/office/drawing/2014/main" id="{7C996306-F652-C7EC-BB71-AD1D85B9C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550" y="3391725"/>
            <a:ext cx="380954" cy="38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E4F3AD90-3965-82CB-2201-EC2AE02E285F}"/>
              </a:ext>
            </a:extLst>
          </p:cNvPr>
          <p:cNvSpPr/>
          <p:nvPr/>
        </p:nvSpPr>
        <p:spPr>
          <a:xfrm>
            <a:off x="10304086" y="5588496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40" name="Picture 16" descr="LOGO FHINCK | ebdi">
            <a:extLst>
              <a:ext uri="{FF2B5EF4-FFF2-40B4-BE49-F238E27FC236}">
                <a16:creationId xmlns:a16="http://schemas.microsoft.com/office/drawing/2014/main" id="{F483A653-B661-0930-3EC1-CD3BC1CE0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" t="35402" r="66449" b="37544"/>
          <a:stretch/>
        </p:blipFill>
        <p:spPr bwMode="auto">
          <a:xfrm>
            <a:off x="10338896" y="5668019"/>
            <a:ext cx="470379" cy="41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A7499B04-9FB1-BD12-EC33-E980AD39F0EF}"/>
              </a:ext>
            </a:extLst>
          </p:cNvPr>
          <p:cNvSpPr/>
          <p:nvPr/>
        </p:nvSpPr>
        <p:spPr>
          <a:xfrm>
            <a:off x="10191499" y="3312202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42" name="Picture 18" descr="Gerenciamento de Projetos ícones em vetor livre criados por dDara | Free  icons, Icon design, Vector icon design">
            <a:extLst>
              <a:ext uri="{FF2B5EF4-FFF2-40B4-BE49-F238E27FC236}">
                <a16:creationId xmlns:a16="http://schemas.microsoft.com/office/drawing/2014/main" id="{F194F2B3-7CE2-4CB6-BBCF-5C6AFACC1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8" r="22249"/>
          <a:stretch/>
        </p:blipFill>
        <p:spPr bwMode="auto">
          <a:xfrm>
            <a:off x="10252863" y="3399536"/>
            <a:ext cx="417271" cy="39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93A95BB-A795-54C1-7156-BFDD57C313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3581" y="6032835"/>
            <a:ext cx="81007" cy="45719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A326DD4-36BC-116A-A1F4-AC95D6DF6BCB}"/>
              </a:ext>
            </a:extLst>
          </p:cNvPr>
          <p:cNvSpPr/>
          <p:nvPr/>
        </p:nvSpPr>
        <p:spPr>
          <a:xfrm>
            <a:off x="6150835" y="4300539"/>
            <a:ext cx="2798717" cy="1536868"/>
          </a:xfrm>
          <a:prstGeom prst="roundRect">
            <a:avLst>
              <a:gd name="adj" fmla="val 10918"/>
            </a:avLst>
          </a:prstGeom>
          <a:solidFill>
            <a:srgbClr val="0070C0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8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16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/>
                <a:ea typeface="+mn-ea"/>
                <a:cs typeface="+mn-cs"/>
                <a:sym typeface="Arial"/>
              </a:rPr>
              <a:t>Centralizações </a:t>
            </a:r>
            <a:r>
              <a:rPr kumimoji="0" lang="pt-BR" sz="15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/>
                <a:ea typeface="+mn-ea"/>
                <a:cs typeface="Arial"/>
              </a:rPr>
              <a:t>Mapeamento e elaboração do plano para migração dos processos</a:t>
            </a:r>
          </a:p>
          <a:p>
            <a:pPr marL="0" marR="0" lvl="0" indent="0" algn="ctr" defTabSz="2438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pt-BR" sz="1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xiforma" panose="00000500000000000000"/>
              <a:ea typeface="+mn-ea"/>
              <a:cs typeface="+mn-cs"/>
              <a:sym typeface="Arial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8B27119-D0CA-743F-5D2E-8305C54BB672}"/>
              </a:ext>
            </a:extLst>
          </p:cNvPr>
          <p:cNvSpPr/>
          <p:nvPr/>
        </p:nvSpPr>
        <p:spPr>
          <a:xfrm>
            <a:off x="7225357" y="5553932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" descr="Centralizado - ícones de formas e símbolos grátis">
            <a:extLst>
              <a:ext uri="{FF2B5EF4-FFF2-40B4-BE49-F238E27FC236}">
                <a16:creationId xmlns:a16="http://schemas.microsoft.com/office/drawing/2014/main" id="{B1BFEBC8-DF1B-3C8D-0999-FF407D60D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90" y="5591518"/>
            <a:ext cx="465748" cy="46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713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FAD1FFE7-C49C-D5B8-2518-C01126C572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750" y="95250"/>
            <a:ext cx="954000" cy="789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64EC863-5C47-F785-3A3C-A9581135A901}"/>
              </a:ext>
            </a:extLst>
          </p:cNvPr>
          <p:cNvSpPr txBox="1"/>
          <p:nvPr/>
        </p:nvSpPr>
        <p:spPr>
          <a:xfrm>
            <a:off x="349250" y="433389"/>
            <a:ext cx="8100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15C"/>
                </a:solidFill>
                <a:latin typeface="Axiforma Black" panose="00000900000000000000" pitchFamily="50" charset="0"/>
              </a:rPr>
              <a:t>EXEMPLOS DE DASHBOARDS | </a:t>
            </a:r>
            <a:r>
              <a:rPr lang="pt-BR" sz="2800" dirty="0">
                <a:solidFill>
                  <a:srgbClr val="2A2D33"/>
                </a:solidFill>
                <a:latin typeface="Axiforma Black" panose="00000900000000000000" pitchFamily="50" charset="0"/>
              </a:rPr>
              <a:t>ANALYTICS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0BC2E2-06DB-07CA-58A2-B9B06D2A6A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" r="1533"/>
          <a:stretch/>
        </p:blipFill>
        <p:spPr>
          <a:xfrm>
            <a:off x="385849" y="956609"/>
            <a:ext cx="11417301" cy="579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7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 descr="Diagrama&#10;&#10;Descrição gerada automaticamente">
            <a:extLst>
              <a:ext uri="{FF2B5EF4-FFF2-40B4-BE49-F238E27FC236}">
                <a16:creationId xmlns:a16="http://schemas.microsoft.com/office/drawing/2014/main" id="{C983B3AB-5D91-A09E-7EA3-3EDACC3054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2" y="979193"/>
            <a:ext cx="11040188" cy="58788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1D72B4A-98D3-B47C-2E97-0AAA25E5D454}"/>
              </a:ext>
            </a:extLst>
          </p:cNvPr>
          <p:cNvSpPr txBox="1"/>
          <p:nvPr/>
        </p:nvSpPr>
        <p:spPr>
          <a:xfrm>
            <a:off x="349250" y="433389"/>
            <a:ext cx="6872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15C"/>
                </a:solidFill>
                <a:latin typeface="Axiforma Black" panose="00000900000000000000" pitchFamily="50" charset="0"/>
              </a:rPr>
              <a:t>EXEMPLOS DE ROBÔS | </a:t>
            </a:r>
            <a:r>
              <a:rPr lang="pt-BR" sz="2800" dirty="0">
                <a:solidFill>
                  <a:srgbClr val="2A2D33"/>
                </a:solidFill>
                <a:latin typeface="Axiforma Black" panose="00000900000000000000" pitchFamily="50" charset="0"/>
              </a:rPr>
              <a:t>RPA + IA</a:t>
            </a:r>
          </a:p>
          <a:p>
            <a:r>
              <a:rPr lang="pt-BR" sz="2000" b="1" dirty="0">
                <a:solidFill>
                  <a:srgbClr val="2A2D33"/>
                </a:solidFill>
                <a:latin typeface="Axiforma Black" panose="00000900000000000000" pitchFamily="50" charset="0"/>
              </a:rPr>
              <a:t>Validação de comprovantes das transportadoras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377B0B-4257-425A-3101-6225BFE73D0F}"/>
              </a:ext>
            </a:extLst>
          </p:cNvPr>
          <p:cNvSpPr/>
          <p:nvPr/>
        </p:nvSpPr>
        <p:spPr>
          <a:xfrm>
            <a:off x="552693" y="5833395"/>
            <a:ext cx="357808" cy="204310"/>
          </a:xfrm>
          <a:prstGeom prst="roundRect">
            <a:avLst/>
          </a:prstGeom>
          <a:solidFill>
            <a:srgbClr val="2D3F5B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noAutofit/>
          </a:bodyPr>
          <a:lstStyle/>
          <a:p>
            <a:pPr defTabSz="914537" hangingPunct="0"/>
            <a:endParaRPr lang="pt-BR" sz="900" kern="0">
              <a:solidFill>
                <a:srgbClr val="000000"/>
              </a:solidFill>
              <a:latin typeface="Axiforma" panose="00000500000000000000" pitchFamily="2" charset="0"/>
              <a:cs typeface="Calibri"/>
              <a:sym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34A58C-39F3-9F19-C41D-E17658876229}"/>
              </a:ext>
            </a:extLst>
          </p:cNvPr>
          <p:cNvSpPr txBox="1"/>
          <p:nvPr/>
        </p:nvSpPr>
        <p:spPr>
          <a:xfrm>
            <a:off x="552693" y="5512159"/>
            <a:ext cx="2454966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defTabSz="914537" hangingPunct="0"/>
            <a:r>
              <a:rPr lang="pt-BR" sz="1300" b="1" u="sng" kern="0" dirty="0">
                <a:solidFill>
                  <a:srgbClr val="000000"/>
                </a:solidFill>
                <a:latin typeface="Axiforma" panose="00000500000000000000" pitchFamily="2" charset="0"/>
                <a:cs typeface="Calibri"/>
                <a:sym typeface="Calibri"/>
              </a:rPr>
              <a:t>Legenda: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262F1C3-11A0-AF96-E15E-6DE285BE99D7}"/>
              </a:ext>
            </a:extLst>
          </p:cNvPr>
          <p:cNvSpPr txBox="1"/>
          <p:nvPr/>
        </p:nvSpPr>
        <p:spPr>
          <a:xfrm>
            <a:off x="937007" y="5846626"/>
            <a:ext cx="2454966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defTabSz="914537" hangingPunct="0"/>
            <a:r>
              <a:rPr lang="pt-BR" sz="1300" b="1" kern="0" dirty="0">
                <a:solidFill>
                  <a:srgbClr val="000000"/>
                </a:solidFill>
                <a:latin typeface="Axiforma" panose="00000500000000000000" pitchFamily="2" charset="0"/>
                <a:cs typeface="Calibri"/>
                <a:sym typeface="Calibri"/>
              </a:rPr>
              <a:t>Etapa automatizada (robô)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3FEEDAE-9DD6-FD63-9ACF-CB112C32C6DA}"/>
              </a:ext>
            </a:extLst>
          </p:cNvPr>
          <p:cNvSpPr/>
          <p:nvPr/>
        </p:nvSpPr>
        <p:spPr>
          <a:xfrm>
            <a:off x="552693" y="6119370"/>
            <a:ext cx="358200" cy="204310"/>
          </a:xfrm>
          <a:prstGeom prst="roundRect">
            <a:avLst/>
          </a:prstGeom>
          <a:solidFill>
            <a:srgbClr val="E72878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noAutofit/>
          </a:bodyPr>
          <a:lstStyle/>
          <a:p>
            <a:pPr defTabSz="914537" hangingPunct="0"/>
            <a:endParaRPr lang="pt-BR" sz="900" kern="0">
              <a:solidFill>
                <a:srgbClr val="000000"/>
              </a:solidFill>
              <a:latin typeface="Axiforma" panose="00000500000000000000" pitchFamily="2" charset="0"/>
              <a:cs typeface="Calibri"/>
              <a:sym typeface="Calibri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4D7F09A-EA41-618E-BF9A-F15573E23B41}"/>
              </a:ext>
            </a:extLst>
          </p:cNvPr>
          <p:cNvSpPr txBox="1"/>
          <p:nvPr/>
        </p:nvSpPr>
        <p:spPr>
          <a:xfrm>
            <a:off x="937005" y="6129192"/>
            <a:ext cx="2824237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defTabSz="914537" hangingPunct="0"/>
            <a:r>
              <a:rPr lang="pt-BR" sz="1300" b="1" kern="0" dirty="0">
                <a:solidFill>
                  <a:srgbClr val="000000"/>
                </a:solidFill>
                <a:latin typeface="Axiforma" panose="00000500000000000000" pitchFamily="2" charset="0"/>
                <a:cs typeface="Calibri"/>
                <a:sym typeface="Calibri"/>
              </a:rPr>
              <a:t>Etapa manual (time CD Somos)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8BCFFD2-2010-10F1-5E92-709E851749EB}"/>
              </a:ext>
            </a:extLst>
          </p:cNvPr>
          <p:cNvGrpSpPr/>
          <p:nvPr/>
        </p:nvGrpSpPr>
        <p:grpSpPr>
          <a:xfrm>
            <a:off x="2422242" y="2737706"/>
            <a:ext cx="4438402" cy="1789023"/>
            <a:chOff x="2422242" y="2737706"/>
            <a:chExt cx="4438402" cy="1789023"/>
          </a:xfrm>
        </p:grpSpPr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85CA0C64-8FC4-74AC-47F8-8BD7FCBFE9C6}"/>
                </a:ext>
              </a:extLst>
            </p:cNvPr>
            <p:cNvSpPr txBox="1"/>
            <p:nvPr/>
          </p:nvSpPr>
          <p:spPr>
            <a:xfrm>
              <a:off x="2807371" y="2972457"/>
              <a:ext cx="2962522" cy="15542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t">
              <a:spAutoFit/>
            </a:bodyPr>
            <a:lstStyle/>
            <a:p>
              <a:pPr defTabSz="914537" hangingPunct="0"/>
              <a:r>
                <a:rPr lang="pt-BR" sz="1400" kern="0" dirty="0">
                  <a:solidFill>
                    <a:srgbClr val="000000"/>
                  </a:solidFill>
                  <a:latin typeface="Axiforma" panose="00000500000000000000" pitchFamily="2" charset="0"/>
                  <a:cs typeface="Calibri"/>
                  <a:sym typeface="Calibri"/>
                </a:rPr>
                <a:t>Solução AI Builder (Microsoft) – OCR para identificação dos caracteres obrigatórios dos comprovantes anexados: </a:t>
              </a:r>
              <a:r>
                <a:rPr lang="pt-BR" sz="1400" b="1" kern="0" dirty="0">
                  <a:solidFill>
                    <a:srgbClr val="000000"/>
                  </a:solidFill>
                  <a:latin typeface="Axiforma" panose="00000500000000000000" pitchFamily="2" charset="0"/>
                  <a:cs typeface="Calibri"/>
                  <a:sym typeface="Calibri"/>
                </a:rPr>
                <a:t>Data de entrega, Nome/assinatura e nº NF/pedido. </a:t>
              </a:r>
            </a:p>
            <a:p>
              <a:pPr marL="285750" indent="-285750" defTabSz="914537" hangingPunct="0">
                <a:buFont typeface="Arial" panose="020B0604020202020204" pitchFamily="34" charset="0"/>
                <a:buChar char="•"/>
              </a:pPr>
              <a:endParaRPr lang="pt-BR" sz="1400" kern="0" dirty="0">
                <a:solidFill>
                  <a:srgbClr val="000000"/>
                </a:solidFill>
                <a:latin typeface="Axiforma" panose="00000500000000000000" pitchFamily="2" charset="0"/>
                <a:cs typeface="Calibri"/>
                <a:sym typeface="Calibri"/>
              </a:endParaRP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581B0FC1-2859-2644-A834-0CE174EBC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2242" y="2737706"/>
              <a:ext cx="385130" cy="326959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5B7BD7F-81EF-B841-9D9D-F36F6C6B5117}"/>
                </a:ext>
              </a:extLst>
            </p:cNvPr>
            <p:cNvSpPr txBox="1"/>
            <p:nvPr/>
          </p:nvSpPr>
          <p:spPr>
            <a:xfrm>
              <a:off x="2807371" y="2775392"/>
              <a:ext cx="4053273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t">
              <a:spAutoFit/>
            </a:bodyPr>
            <a:lstStyle/>
            <a:p>
              <a:pPr defTabSz="914537" hangingPunct="0"/>
              <a:r>
                <a:rPr lang="pt-BR" sz="1400" b="1" kern="0" dirty="0">
                  <a:solidFill>
                    <a:srgbClr val="000000"/>
                  </a:solidFill>
                  <a:latin typeface="Axiforma" panose="00000500000000000000" pitchFamily="2" charset="0"/>
                  <a:cs typeface="Calibri"/>
                  <a:sym typeface="Calibri"/>
                </a:rPr>
                <a:t>Leitura dos comprovantes 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260DAB0-D890-8AE0-2906-E82419240C6A}"/>
              </a:ext>
            </a:extLst>
          </p:cNvPr>
          <p:cNvGrpSpPr/>
          <p:nvPr/>
        </p:nvGrpSpPr>
        <p:grpSpPr>
          <a:xfrm>
            <a:off x="8481369" y="171779"/>
            <a:ext cx="3550970" cy="1570541"/>
            <a:chOff x="8481369" y="171779"/>
            <a:chExt cx="3550970" cy="1570541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929B9-ACC1-FA46-E534-042E23283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1369" y="171779"/>
              <a:ext cx="383532" cy="327600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28EFB49-CF1D-A620-28E6-DDD5FFFEB228}"/>
                </a:ext>
              </a:extLst>
            </p:cNvPr>
            <p:cNvSpPr txBox="1"/>
            <p:nvPr/>
          </p:nvSpPr>
          <p:spPr>
            <a:xfrm>
              <a:off x="8878052" y="171779"/>
              <a:ext cx="3154287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t">
              <a:spAutoFit/>
            </a:bodyPr>
            <a:lstStyle/>
            <a:p>
              <a:pPr defTabSz="914537" hangingPunct="0"/>
              <a:r>
                <a:rPr lang="pt-BR" sz="1400" b="1" kern="0" dirty="0">
                  <a:solidFill>
                    <a:srgbClr val="000000"/>
                  </a:solidFill>
                  <a:latin typeface="Axiforma" panose="00000500000000000000" pitchFamily="2" charset="0"/>
                  <a:cs typeface="Calibri"/>
                  <a:sym typeface="Calibri"/>
                </a:rPr>
                <a:t>Validação com sistema Entregou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0D407921-38E2-38B4-3095-DB8C5E444D5A}"/>
                </a:ext>
              </a:extLst>
            </p:cNvPr>
            <p:cNvSpPr txBox="1"/>
            <p:nvPr/>
          </p:nvSpPr>
          <p:spPr>
            <a:xfrm>
              <a:off x="8878052" y="403492"/>
              <a:ext cx="3154287" cy="13388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t">
              <a:spAutoFit/>
            </a:bodyPr>
            <a:lstStyle/>
            <a:p>
              <a:pPr defTabSz="914537" hangingPunct="0"/>
              <a:r>
                <a:rPr lang="pt-BR" sz="1400" kern="0" dirty="0">
                  <a:solidFill>
                    <a:srgbClr val="000000"/>
                  </a:solidFill>
                  <a:latin typeface="Axiforma" panose="00000500000000000000" pitchFamily="2" charset="0"/>
                  <a:cs typeface="Calibri"/>
                  <a:sym typeface="Calibri"/>
                </a:rPr>
                <a:t>Automação cruzando dados extraídos pelo AI Builder e que constam no sistema Entregou (Data de entrega e nº NF/pedido);</a:t>
              </a:r>
            </a:p>
            <a:p>
              <a:pPr marL="285750" indent="-285750" defTabSz="914537" hangingPunct="0">
                <a:buFont typeface="Arial" panose="020B0604020202020204" pitchFamily="34" charset="0"/>
                <a:buChar char="•"/>
              </a:pPr>
              <a:endParaRPr lang="pt-BR" sz="1400" kern="0" dirty="0">
                <a:solidFill>
                  <a:srgbClr val="000000"/>
                </a:solidFill>
                <a:latin typeface="Axiforma" panose="00000500000000000000" pitchFamily="2" charset="0"/>
                <a:cs typeface="Calibri"/>
                <a:sym typeface="Calibri"/>
              </a:endParaRPr>
            </a:p>
            <a:p>
              <a:pPr marL="285750" indent="-285750" defTabSz="914537" hangingPunct="0">
                <a:buFont typeface="Arial" panose="020B0604020202020204" pitchFamily="34" charset="0"/>
                <a:buChar char="•"/>
              </a:pPr>
              <a:endParaRPr lang="pt-BR" sz="1400" kern="0" dirty="0">
                <a:solidFill>
                  <a:srgbClr val="000000"/>
                </a:solidFill>
                <a:latin typeface="Axiforma" panose="00000500000000000000" pitchFamily="2" charset="0"/>
                <a:cs typeface="Calibri"/>
                <a:sym typeface="Calibri"/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A58EC28-297F-BF07-8606-04BE29C091A1}"/>
              </a:ext>
            </a:extLst>
          </p:cNvPr>
          <p:cNvGrpSpPr/>
          <p:nvPr/>
        </p:nvGrpSpPr>
        <p:grpSpPr>
          <a:xfrm>
            <a:off x="4580151" y="4723794"/>
            <a:ext cx="4135383" cy="1563326"/>
            <a:chOff x="4580151" y="4723794"/>
            <a:chExt cx="4135383" cy="1563326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B4222A30-B8B0-279E-F06B-C53104A89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0151" y="4732309"/>
              <a:ext cx="383532" cy="32760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0D092F21-0110-905B-1376-3A31C6AA7998}"/>
                </a:ext>
              </a:extLst>
            </p:cNvPr>
            <p:cNvSpPr txBox="1"/>
            <p:nvPr/>
          </p:nvSpPr>
          <p:spPr>
            <a:xfrm>
              <a:off x="4963683" y="4723794"/>
              <a:ext cx="3751851" cy="261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t">
              <a:spAutoFit/>
            </a:bodyPr>
            <a:lstStyle/>
            <a:p>
              <a:pPr defTabSz="914537" hangingPunct="0"/>
              <a:r>
                <a:rPr lang="pt-BR" sz="1400" b="1" kern="0" dirty="0">
                  <a:solidFill>
                    <a:srgbClr val="000000"/>
                  </a:solidFill>
                  <a:latin typeface="Axiforma" panose="00000500000000000000" pitchFamily="2" charset="0"/>
                  <a:cs typeface="Calibri"/>
                  <a:sym typeface="Calibri"/>
                </a:rPr>
                <a:t>Tratativa das divergências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462EBE9F-528E-BBE1-2DA3-4BBFB3B2AD4A}"/>
                </a:ext>
              </a:extLst>
            </p:cNvPr>
            <p:cNvSpPr txBox="1"/>
            <p:nvPr/>
          </p:nvSpPr>
          <p:spPr>
            <a:xfrm>
              <a:off x="4936925" y="4948292"/>
              <a:ext cx="2668251" cy="13388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t">
              <a:spAutoFit/>
            </a:bodyPr>
            <a:lstStyle/>
            <a:p>
              <a:pPr defTabSz="914537" hangingPunct="0"/>
              <a:r>
                <a:rPr lang="pt-BR" sz="1400" kern="0" dirty="0" err="1">
                  <a:solidFill>
                    <a:srgbClr val="000000"/>
                  </a:solidFill>
                  <a:latin typeface="Axiforma" panose="00000500000000000000" pitchFamily="2" charset="0"/>
                  <a:cs typeface="Calibri"/>
                  <a:sym typeface="Calibri"/>
                </a:rPr>
                <a:t>Aálise</a:t>
              </a:r>
              <a:r>
                <a:rPr lang="pt-BR" sz="1400" kern="0" dirty="0">
                  <a:solidFill>
                    <a:srgbClr val="000000"/>
                  </a:solidFill>
                  <a:latin typeface="Axiforma" panose="00000500000000000000" pitchFamily="2" charset="0"/>
                  <a:cs typeface="Calibri"/>
                  <a:sym typeface="Calibri"/>
                </a:rPr>
                <a:t> das divergências pelo time de Transporte Somos; </a:t>
              </a:r>
            </a:p>
            <a:p>
              <a:pPr defTabSz="914537" hangingPunct="0"/>
              <a:r>
                <a:rPr lang="pt-BR" sz="1400" kern="0" dirty="0">
                  <a:solidFill>
                    <a:srgbClr val="000000"/>
                  </a:solidFill>
                  <a:latin typeface="Axiforma" panose="00000500000000000000" pitchFamily="2" charset="0"/>
                  <a:cs typeface="Calibri"/>
                  <a:sym typeface="Calibri"/>
                </a:rPr>
                <a:t>Disparo de e-mail para Transportadoras sinalizando as divergências identificadas e prazo para correção (48h).</a:t>
              </a: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227650AB-737E-6702-E8A3-2792AB08C8C3}"/>
              </a:ext>
            </a:extLst>
          </p:cNvPr>
          <p:cNvSpPr txBox="1"/>
          <p:nvPr/>
        </p:nvSpPr>
        <p:spPr>
          <a:xfrm>
            <a:off x="306420" y="3493137"/>
            <a:ext cx="1855470" cy="9194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Axiforma" panose="00000500000000000000" pitchFamily="2" charset="0"/>
              </a:rPr>
              <a:t>~380K comprovantes/ano</a:t>
            </a:r>
          </a:p>
        </p:txBody>
      </p:sp>
    </p:spTree>
    <p:extLst>
      <p:ext uri="{BB962C8B-B14F-4D97-AF65-F5344CB8AC3E}">
        <p14:creationId xmlns:p14="http://schemas.microsoft.com/office/powerpoint/2010/main" val="3653541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33E81DC-B989-5973-18C5-630618DC1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  <p:pic>
        <p:nvPicPr>
          <p:cNvPr id="5" name="Gravação de Tela 4">
            <a:hlinkClick r:id="" action="ppaction://media"/>
            <a:extLst>
              <a:ext uri="{FF2B5EF4-FFF2-40B4-BE49-F238E27FC236}">
                <a16:creationId xmlns:a16="http://schemas.microsoft.com/office/drawing/2014/main" id="{CC2854AA-6A18-6AB5-9B11-FA29DAB3F17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06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9235" y="1427619"/>
            <a:ext cx="6984000" cy="3702065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526266D-FC8B-E25A-7046-D39542F61E17}"/>
              </a:ext>
            </a:extLst>
          </p:cNvPr>
          <p:cNvSpPr txBox="1"/>
          <p:nvPr/>
        </p:nvSpPr>
        <p:spPr>
          <a:xfrm>
            <a:off x="318770" y="179389"/>
            <a:ext cx="6872394" cy="830997"/>
          </a:xfrm>
          <a:prstGeom prst="rect">
            <a:avLst/>
          </a:prstGeom>
          <a:solidFill>
            <a:srgbClr val="F0EAEB"/>
          </a:solidFill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815C"/>
                </a:solidFill>
                <a:latin typeface="Axiforma Black" panose="00000900000000000000" pitchFamily="50" charset="0"/>
              </a:rPr>
              <a:t>EXEMPLOS DE ROBÔS | </a:t>
            </a:r>
            <a:r>
              <a:rPr lang="pt-BR" sz="2800" dirty="0">
                <a:solidFill>
                  <a:srgbClr val="2A2D33"/>
                </a:solidFill>
                <a:latin typeface="Axiforma Black" panose="00000900000000000000" pitchFamily="50" charset="0"/>
              </a:rPr>
              <a:t>RPA + IA</a:t>
            </a:r>
          </a:p>
          <a:p>
            <a:r>
              <a:rPr lang="pt-BR" sz="2000" b="1" dirty="0">
                <a:solidFill>
                  <a:srgbClr val="2A2D33"/>
                </a:solidFill>
                <a:latin typeface="Axiforma Black" panose="00000900000000000000" pitchFamily="50" charset="0"/>
              </a:rPr>
              <a:t>Validação de comprovantes das transportadoras</a:t>
            </a:r>
          </a:p>
        </p:txBody>
      </p:sp>
    </p:spTree>
    <p:extLst>
      <p:ext uri="{BB962C8B-B14F-4D97-AF65-F5344CB8AC3E}">
        <p14:creationId xmlns:p14="http://schemas.microsoft.com/office/powerpoint/2010/main" val="164069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9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3C38E-2E69-97CE-B82A-807DE346C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1DD72C6-6C5D-FE96-ECAE-9C565B5CCAA8}"/>
              </a:ext>
            </a:extLst>
          </p:cNvPr>
          <p:cNvSpPr txBox="1"/>
          <p:nvPr/>
        </p:nvSpPr>
        <p:spPr>
          <a:xfrm>
            <a:off x="349250" y="433389"/>
            <a:ext cx="8643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FF815C"/>
                </a:solidFill>
                <a:effectLst/>
                <a:uLnTx/>
                <a:uFillTx/>
                <a:latin typeface="Axiforma Black" panose="00000900000000000000" pitchFamily="50" charset="0"/>
                <a:ea typeface="+mn-ea"/>
                <a:cs typeface="+mn-cs"/>
              </a:rPr>
              <a:t>EXEMPLOS DE SERVICENOW </a:t>
            </a:r>
            <a:r>
              <a:rPr lang="pt-BR" sz="2800" dirty="0">
                <a:solidFill>
                  <a:srgbClr val="FF815C"/>
                </a:solidFill>
                <a:latin typeface="Axiforma Black" panose="00000900000000000000" pitchFamily="50" charset="0"/>
              </a:rPr>
              <a:t>|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2A2D33"/>
                </a:solidFill>
                <a:effectLst/>
                <a:uLnTx/>
                <a:uFillTx/>
                <a:latin typeface="Axiforma Black" panose="00000900000000000000" pitchFamily="50" charset="0"/>
                <a:ea typeface="+mn-ea"/>
                <a:cs typeface="+mn-cs"/>
              </a:rPr>
              <a:t>AUTOMAÇÕES</a:t>
            </a:r>
          </a:p>
        </p:txBody>
      </p: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90D5CB32-A0B8-1CE6-AC4C-4866169DA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0" y="95250"/>
            <a:ext cx="952500" cy="7884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53D9BFF-92BC-0014-58A8-D6E3EF0A4CE3}"/>
              </a:ext>
            </a:extLst>
          </p:cNvPr>
          <p:cNvSpPr txBox="1"/>
          <p:nvPr/>
        </p:nvSpPr>
        <p:spPr>
          <a:xfrm>
            <a:off x="339581" y="1114269"/>
            <a:ext cx="368301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18290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xiforma" panose="00000500000000000000"/>
                <a:ea typeface="+mn-ea"/>
                <a:cs typeface="+mn-cs"/>
                <a:sym typeface="Calibri"/>
              </a:rPr>
              <a:t>ACEITE PRV (PLR)</a:t>
            </a:r>
          </a:p>
        </p:txBody>
      </p:sp>
      <p:pic>
        <p:nvPicPr>
          <p:cNvPr id="9" name="Imagem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327BF77-BE82-7CCD-537A-E21EB9183B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t="9816" r="7342"/>
          <a:stretch/>
        </p:blipFill>
        <p:spPr>
          <a:xfrm>
            <a:off x="4239143" y="1485043"/>
            <a:ext cx="3683017" cy="398545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B8E23FF-CF86-ECA3-AED2-310E17972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542" y="3739241"/>
            <a:ext cx="1708897" cy="284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59F4BEA-F439-1C44-4984-98F1F1615846}"/>
              </a:ext>
            </a:extLst>
          </p:cNvPr>
          <p:cNvSpPr txBox="1"/>
          <p:nvPr/>
        </p:nvSpPr>
        <p:spPr>
          <a:xfrm>
            <a:off x="4239143" y="1114269"/>
            <a:ext cx="368301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18290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xiforma" panose="00000500000000000000"/>
                <a:ea typeface="+mn-ea"/>
                <a:cs typeface="+mn-cs"/>
                <a:sym typeface="Calibri"/>
              </a:rPr>
              <a:t>FÉRIAS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7A44E1A-CF00-E218-3A88-F69CF5B2C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7734" y="1452821"/>
            <a:ext cx="3683017" cy="193087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FAE4DB1-5766-FF0A-1C16-9C17D8D6376C}"/>
              </a:ext>
            </a:extLst>
          </p:cNvPr>
          <p:cNvSpPr txBox="1"/>
          <p:nvPr/>
        </p:nvSpPr>
        <p:spPr>
          <a:xfrm>
            <a:off x="8028699" y="1114269"/>
            <a:ext cx="368301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182907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xiforma" panose="00000500000000000000"/>
                <a:ea typeface="+mn-ea"/>
                <a:cs typeface="+mn-cs"/>
                <a:sym typeface="Calibri"/>
              </a:rPr>
              <a:t>REEMBOLSO/ADIANTAMENTO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00CEA68-E0FF-7129-F2F2-CED9F38BE5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48" b="97203" l="8039" r="91640">
                        <a14:foregroundMark x1="23151" y1="85315" x2="23151" y2="85315"/>
                        <a14:foregroundMark x1="41479" y1="86538" x2="41479" y2="86538"/>
                        <a14:foregroundMark x1="52412" y1="82168" x2="52412" y2="82168"/>
                        <a14:foregroundMark x1="78135" y1="86189" x2="78135" y2="86189"/>
                        <a14:foregroundMark x1="67203" y1="91434" x2="67203" y2="91434"/>
                        <a14:foregroundMark x1="49839" y1="93007" x2="49839" y2="93007"/>
                        <a14:foregroundMark x1="47910" y1="89860" x2="47910" y2="89860"/>
                        <a14:foregroundMark x1="65916" y1="89161" x2="65916" y2="89161"/>
                        <a14:foregroundMark x1="44051" y1="95105" x2="44051" y2="95105"/>
                        <a14:foregroundMark x1="28296" y1="9965" x2="28296" y2="9965"/>
                        <a14:foregroundMark x1="77492" y1="11014" x2="77492" y2="11014"/>
                        <a14:foregroundMark x1="26688" y1="11538" x2="26688" y2="11538"/>
                        <a14:foregroundMark x1="25402" y1="5769" x2="25402" y2="5769"/>
                        <a14:foregroundMark x1="74598" y1="6119" x2="74598" y2="6119"/>
                        <a14:foregroundMark x1="59807" y1="5944" x2="59807" y2="5944"/>
                        <a14:foregroundMark x1="50482" y1="4895" x2="50482" y2="4895"/>
                        <a14:foregroundMark x1="34084" y1="5944" x2="34084" y2="5944"/>
                        <a14:foregroundMark x1="45338" y1="6294" x2="45338" y2="6294"/>
                        <a14:foregroundMark x1="65916" y1="5420" x2="65916" y2="5420"/>
                        <a14:foregroundMark x1="43730" y1="4196" x2="43730" y2="4196"/>
                        <a14:foregroundMark x1="60129" y1="4545" x2="60129" y2="4545"/>
                        <a14:foregroundMark x1="35370" y1="4720" x2="35370" y2="4720"/>
                        <a14:foregroundMark x1="59164" y1="5420" x2="59164" y2="5420"/>
                        <a14:foregroundMark x1="79100" y1="2972" x2="79100" y2="2972"/>
                        <a14:foregroundMark x1="89389" y1="7867" x2="89389" y2="7867"/>
                        <a14:foregroundMark x1="91640" y1="11713" x2="91640" y2="11713"/>
                        <a14:foregroundMark x1="90354" y1="23951" x2="90354" y2="23951"/>
                        <a14:foregroundMark x1="90675" y1="34266" x2="90675" y2="34266"/>
                        <a14:foregroundMark x1="90675" y1="65210" x2="90675" y2="65210"/>
                        <a14:foregroundMark x1="91318" y1="74126" x2="91318" y2="74126"/>
                        <a14:foregroundMark x1="79100" y1="96853" x2="79100" y2="96853"/>
                        <a14:foregroundMark x1="39550" y1="96678" x2="39550" y2="96678"/>
                        <a14:foregroundMark x1="13183" y1="94755" x2="13183" y2="94755"/>
                        <a14:foregroundMark x1="9646" y1="86888" x2="9646" y2="86888"/>
                        <a14:foregroundMark x1="9646" y1="74825" x2="9646" y2="74825"/>
                        <a14:foregroundMark x1="8682" y1="67133" x2="8682" y2="67133"/>
                        <a14:foregroundMark x1="9003" y1="56294" x2="9003" y2="56294"/>
                        <a14:foregroundMark x1="9003" y1="46678" x2="9003" y2="46678"/>
                        <a14:foregroundMark x1="10611" y1="36888" x2="10611" y2="36888"/>
                        <a14:foregroundMark x1="8682" y1="32517" x2="8682" y2="32517"/>
                        <a14:foregroundMark x1="8360" y1="24301" x2="8360" y2="24301"/>
                        <a14:foregroundMark x1="8360" y1="19056" x2="8360" y2="19056"/>
                        <a14:foregroundMark x1="8682" y1="15559" x2="8682" y2="15559"/>
                        <a14:foregroundMark x1="9325" y1="7692" x2="9325" y2="7692"/>
                        <a14:foregroundMark x1="14469" y1="4021" x2="14469" y2="4021"/>
                        <a14:foregroundMark x1="21222" y1="3322" x2="21222" y2="3322"/>
                        <a14:foregroundMark x1="84887" y1="3497" x2="84887" y2="3497"/>
                        <a14:foregroundMark x1="49196" y1="2622" x2="49196" y2="2622"/>
                        <a14:foregroundMark x1="9646" y1="12238" x2="9646" y2="12238"/>
                        <a14:foregroundMark x1="9325" y1="22902" x2="9325" y2="22902"/>
                        <a14:foregroundMark x1="9325" y1="29021" x2="9325" y2="29021"/>
                        <a14:foregroundMark x1="9646" y1="35490" x2="9646" y2="35490"/>
                        <a14:foregroundMark x1="9646" y1="40909" x2="9646" y2="40909"/>
                        <a14:foregroundMark x1="8360" y1="49650" x2="8360" y2="49650"/>
                        <a14:foregroundMark x1="9325" y1="52273" x2="9325" y2="52273"/>
                        <a14:foregroundMark x1="9325" y1="62587" x2="9325" y2="62587"/>
                        <a14:foregroundMark x1="9003" y1="78671" x2="9003" y2="78671"/>
                        <a14:foregroundMark x1="10289" y1="93531" x2="10289" y2="93531"/>
                        <a14:foregroundMark x1="28617" y1="97203" x2="28617" y2="97203"/>
                        <a14:foregroundMark x1="32797" y1="96329" x2="32797" y2="96329"/>
                        <a14:foregroundMark x1="53376" y1="96678" x2="53376" y2="96678"/>
                        <a14:foregroundMark x1="65273" y1="96678" x2="65273" y2="96678"/>
                        <a14:foregroundMark x1="82958" y1="96853" x2="82958" y2="96853"/>
                        <a14:foregroundMark x1="88103" y1="94755" x2="88103" y2="94755"/>
                        <a14:foregroundMark x1="16399" y1="2448" x2="16399" y2="2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558" y="3680736"/>
            <a:ext cx="1349972" cy="2483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B46E9624-660D-1AFE-FD5B-8193658DA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B12D638-0F5F-7CA0-37A5-4E78645D90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" r="61733"/>
          <a:stretch/>
        </p:blipFill>
        <p:spPr>
          <a:xfrm>
            <a:off x="9561905" y="3586660"/>
            <a:ext cx="2337997" cy="159610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FDB01B7-7AAD-EDBE-4990-4615BA72C65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0070" r="-1172" b="30456"/>
          <a:stretch/>
        </p:blipFill>
        <p:spPr>
          <a:xfrm>
            <a:off x="10656470" y="5275035"/>
            <a:ext cx="1289202" cy="110999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2961247-4ADF-4883-090A-6D2F375F31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1403" r="20098"/>
          <a:stretch/>
        </p:blipFill>
        <p:spPr>
          <a:xfrm>
            <a:off x="9508521" y="4922446"/>
            <a:ext cx="1130198" cy="159610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F2FFA00-6854-3E02-556D-8ECAB34AFC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589" y="1485043"/>
            <a:ext cx="3713833" cy="505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0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 descr="Uma imagem contendo Diagrama&#10;&#10;Descrição gerada automaticamente">
            <a:extLst>
              <a:ext uri="{FF2B5EF4-FFF2-40B4-BE49-F238E27FC236}">
                <a16:creationId xmlns:a16="http://schemas.microsoft.com/office/drawing/2014/main" id="{3E47CA70-57FC-F0B4-8029-E7BBE6A86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0" y="95250"/>
            <a:ext cx="952500" cy="7884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6B92DA5-B22D-9184-D7DA-8F98121F5AC2}"/>
              </a:ext>
            </a:extLst>
          </p:cNvPr>
          <p:cNvSpPr txBox="1"/>
          <p:nvPr/>
        </p:nvSpPr>
        <p:spPr>
          <a:xfrm>
            <a:off x="349250" y="433389"/>
            <a:ext cx="8643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FF815C"/>
                </a:solidFill>
                <a:effectLst/>
                <a:uLnTx/>
                <a:uFillTx/>
                <a:latin typeface="Axiforma Black" panose="00000900000000000000" pitchFamily="50" charset="0"/>
                <a:ea typeface="+mn-ea"/>
                <a:cs typeface="+mn-cs"/>
              </a:rPr>
              <a:t>EXEMPLOS DE SERVICENOW |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2A2D33"/>
                </a:solidFill>
                <a:effectLst/>
                <a:uLnTx/>
                <a:uFillTx/>
                <a:latin typeface="Axiforma Black" panose="00000900000000000000" pitchFamily="50" charset="0"/>
                <a:ea typeface="+mn-ea"/>
                <a:cs typeface="+mn-cs"/>
              </a:rPr>
              <a:t>AUTOMAÇÕES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7D55881-1B23-A1B5-957C-1ADF41972BCF}"/>
              </a:ext>
            </a:extLst>
          </p:cNvPr>
          <p:cNvSpPr/>
          <p:nvPr/>
        </p:nvSpPr>
        <p:spPr>
          <a:xfrm>
            <a:off x="9141946" y="2355868"/>
            <a:ext cx="1819033" cy="1041785"/>
          </a:xfrm>
          <a:prstGeom prst="roundRect">
            <a:avLst>
              <a:gd name="adj" fmla="val 2220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EB9A3C6-BC7E-F5B1-EDDD-947226096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11" b="24864"/>
          <a:stretch/>
        </p:blipFill>
        <p:spPr>
          <a:xfrm>
            <a:off x="9153510" y="3006070"/>
            <a:ext cx="1764000" cy="3095145"/>
          </a:xfrm>
          <a:prstGeom prst="rect">
            <a:avLst/>
          </a:prstGeom>
        </p:spPr>
      </p:pic>
      <p:pic>
        <p:nvPicPr>
          <p:cNvPr id="22" name="Imagem 21" descr="Calendário&#10;&#10;Descrição gerada automaticamente">
            <a:extLst>
              <a:ext uri="{FF2B5EF4-FFF2-40B4-BE49-F238E27FC236}">
                <a16:creationId xmlns:a16="http://schemas.microsoft.com/office/drawing/2014/main" id="{8F4403DD-CBE7-5754-2B76-E0C19D8B5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" b="90377"/>
          <a:stretch/>
        </p:blipFill>
        <p:spPr>
          <a:xfrm>
            <a:off x="9115410" y="2506113"/>
            <a:ext cx="1876049" cy="501015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B19BBA9-9DE0-F3DB-C568-FFB10504516E}"/>
              </a:ext>
            </a:extLst>
          </p:cNvPr>
          <p:cNvSpPr/>
          <p:nvPr/>
        </p:nvSpPr>
        <p:spPr>
          <a:xfrm>
            <a:off x="3952363" y="2380498"/>
            <a:ext cx="1819033" cy="1041785"/>
          </a:xfrm>
          <a:prstGeom prst="roundRect">
            <a:avLst>
              <a:gd name="adj" fmla="val 2220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 descr="Calendário&#10;&#10;Descrição gerada automaticamente">
            <a:extLst>
              <a:ext uri="{FF2B5EF4-FFF2-40B4-BE49-F238E27FC236}">
                <a16:creationId xmlns:a16="http://schemas.microsoft.com/office/drawing/2014/main" id="{1F878105-1D3A-F1D9-17E9-932EFF1C73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8" b="63574"/>
          <a:stretch/>
        </p:blipFill>
        <p:spPr>
          <a:xfrm>
            <a:off x="3925827" y="3032422"/>
            <a:ext cx="1876049" cy="1209675"/>
          </a:xfrm>
          <a:prstGeom prst="rect">
            <a:avLst/>
          </a:prstGeom>
        </p:spPr>
      </p:pic>
      <p:pic>
        <p:nvPicPr>
          <p:cNvPr id="33" name="Imagem 32" descr="Calendário&#10;&#10;Descrição gerada automaticamente">
            <a:extLst>
              <a:ext uri="{FF2B5EF4-FFF2-40B4-BE49-F238E27FC236}">
                <a16:creationId xmlns:a16="http://schemas.microsoft.com/office/drawing/2014/main" id="{4B1A5D07-E476-7417-4473-017112930D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" b="90377"/>
          <a:stretch/>
        </p:blipFill>
        <p:spPr>
          <a:xfrm>
            <a:off x="3925827" y="2530743"/>
            <a:ext cx="1876049" cy="501015"/>
          </a:xfrm>
          <a:prstGeom prst="rect">
            <a:avLst/>
          </a:prstGeom>
        </p:spPr>
      </p:pic>
      <p:pic>
        <p:nvPicPr>
          <p:cNvPr id="35" name="Imagem 34" descr="Calendário&#10;&#10;Descrição gerada automaticamente">
            <a:extLst>
              <a:ext uri="{FF2B5EF4-FFF2-40B4-BE49-F238E27FC236}">
                <a16:creationId xmlns:a16="http://schemas.microsoft.com/office/drawing/2014/main" id="{1B02857F-4703-ACE0-85BD-18282D0D07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53" t="44583" r="-7375" b="36668"/>
          <a:stretch/>
        </p:blipFill>
        <p:spPr>
          <a:xfrm>
            <a:off x="3806756" y="4242097"/>
            <a:ext cx="2132745" cy="1285304"/>
          </a:xfrm>
          <a:prstGeom prst="rect">
            <a:avLst/>
          </a:prstGeom>
        </p:spPr>
      </p:pic>
      <p:pic>
        <p:nvPicPr>
          <p:cNvPr id="36" name="Imagem 3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FA6766A-9FB4-FABB-4AE4-5F074B7ADA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17" b="6319"/>
          <a:stretch/>
        </p:blipFill>
        <p:spPr>
          <a:xfrm>
            <a:off x="3925826" y="5527400"/>
            <a:ext cx="1876050" cy="573815"/>
          </a:xfrm>
          <a:prstGeom prst="rect">
            <a:avLst/>
          </a:prstGeom>
        </p:spPr>
      </p:pic>
      <p:pic>
        <p:nvPicPr>
          <p:cNvPr id="37" name="Picture 4" descr="Maquete do telefone móvel smartphone isolado no fundo branco com tela em  branco | Vetor Premium">
            <a:extLst>
              <a:ext uri="{FF2B5EF4-FFF2-40B4-BE49-F238E27FC236}">
                <a16:creationId xmlns:a16="http://schemas.microsoft.com/office/drawing/2014/main" id="{C3C2A216-AF0C-E4EA-5128-97A97CD0C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1" t="8535" r="23616" b="7333"/>
          <a:stretch/>
        </p:blipFill>
        <p:spPr bwMode="auto">
          <a:xfrm>
            <a:off x="3521944" y="2250730"/>
            <a:ext cx="2627069" cy="405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4A4A8658-5D07-DE70-3F0C-941CD549B2BD}"/>
              </a:ext>
            </a:extLst>
          </p:cNvPr>
          <p:cNvSpPr txBox="1"/>
          <p:nvPr/>
        </p:nvSpPr>
        <p:spPr>
          <a:xfrm>
            <a:off x="3806756" y="1296484"/>
            <a:ext cx="4218306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82907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000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Axiforma" panose="00000500000000000000"/>
                <a:sym typeface="Calibri"/>
              </a:rPr>
              <a:t>RESERVA E CHECK-IN </a:t>
            </a:r>
          </a:p>
          <a:p>
            <a:pPr marL="0" marR="0" indent="0" algn="ctr" defTabSz="182907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000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Axiforma" panose="00000500000000000000"/>
                <a:sym typeface="Calibri"/>
              </a:rPr>
              <a:t>CORP. BH</a:t>
            </a:r>
          </a:p>
        </p:txBody>
      </p:sp>
      <p:pic>
        <p:nvPicPr>
          <p:cNvPr id="40" name="Picture 8" descr="Cardápio QR Code: por que colocar no seu restaurante? - Blog ...">
            <a:extLst>
              <a:ext uri="{FF2B5EF4-FFF2-40B4-BE49-F238E27FC236}">
                <a16:creationId xmlns:a16="http://schemas.microsoft.com/office/drawing/2014/main" id="{0704C674-9472-BEE0-1CBE-B823DE84E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r="3261"/>
          <a:stretch/>
        </p:blipFill>
        <p:spPr bwMode="auto">
          <a:xfrm>
            <a:off x="6149013" y="2339859"/>
            <a:ext cx="1876049" cy="181595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0E5608D-72A4-DF0B-7ED5-0A6677860EF7}"/>
              </a:ext>
            </a:extLst>
          </p:cNvPr>
          <p:cNvSpPr/>
          <p:nvPr/>
        </p:nvSpPr>
        <p:spPr>
          <a:xfrm>
            <a:off x="6321444" y="3440101"/>
            <a:ext cx="1501348" cy="3057288"/>
          </a:xfrm>
          <a:prstGeom prst="roundRect">
            <a:avLst>
              <a:gd name="adj" fmla="val 1120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3" name="Imagem 42" descr="Diagrama&#10;&#10;Descrição gerada automaticamente">
            <a:extLst>
              <a:ext uri="{FF2B5EF4-FFF2-40B4-BE49-F238E27FC236}">
                <a16:creationId xmlns:a16="http://schemas.microsoft.com/office/drawing/2014/main" id="{D8157F10-B6A0-2500-EB20-0C427EA3D09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" t="11081" b="12631"/>
          <a:stretch/>
        </p:blipFill>
        <p:spPr>
          <a:xfrm>
            <a:off x="6324158" y="3952735"/>
            <a:ext cx="1506289" cy="2513640"/>
          </a:xfrm>
          <a:prstGeom prst="rect">
            <a:avLst/>
          </a:prstGeom>
        </p:spPr>
      </p:pic>
      <p:pic>
        <p:nvPicPr>
          <p:cNvPr id="44" name="Imagem 43" descr="Calendário&#10;&#10;Descrição gerada automaticamente">
            <a:extLst>
              <a:ext uri="{FF2B5EF4-FFF2-40B4-BE49-F238E27FC236}">
                <a16:creationId xmlns:a16="http://schemas.microsoft.com/office/drawing/2014/main" id="{CED0AC97-3879-F580-37A5-621FBA6766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" b="90377"/>
          <a:stretch/>
        </p:blipFill>
        <p:spPr>
          <a:xfrm>
            <a:off x="6310846" y="3583738"/>
            <a:ext cx="1548408" cy="413516"/>
          </a:xfrm>
          <a:prstGeom prst="rect">
            <a:avLst/>
          </a:prstGeom>
        </p:spPr>
      </p:pic>
      <p:pic>
        <p:nvPicPr>
          <p:cNvPr id="45" name="Picture 4" descr="Maquete do telefone móvel smartphone isolado no fundo branco com tela em  branco | Vetor Premium">
            <a:extLst>
              <a:ext uri="{FF2B5EF4-FFF2-40B4-BE49-F238E27FC236}">
                <a16:creationId xmlns:a16="http://schemas.microsoft.com/office/drawing/2014/main" id="{C5B52CF8-ABDE-D766-A53C-B8BD5754B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5" t="7243" r="29297" b="8625"/>
          <a:stretch/>
        </p:blipFill>
        <p:spPr bwMode="auto">
          <a:xfrm>
            <a:off x="6247996" y="3303725"/>
            <a:ext cx="1657395" cy="33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64903FE8-27B2-4309-370F-DE44B1BB2576}"/>
              </a:ext>
            </a:extLst>
          </p:cNvPr>
          <p:cNvSpPr txBox="1"/>
          <p:nvPr/>
        </p:nvSpPr>
        <p:spPr>
          <a:xfrm>
            <a:off x="8026983" y="1296484"/>
            <a:ext cx="3932792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82907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000" b="1" dirty="0">
                <a:solidFill>
                  <a:srgbClr val="7030A0"/>
                </a:solidFill>
                <a:latin typeface="Axiforma" panose="00000500000000000000"/>
                <a:sym typeface="Calibri"/>
              </a:rPr>
              <a:t>TRANSPORTE VALINHOS PAULISTA</a:t>
            </a:r>
            <a:endParaRPr kumimoji="0" lang="pt-BR" sz="2000" b="1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latin typeface="Axiforma" panose="00000500000000000000"/>
              <a:sym typeface="Calibri"/>
            </a:endParaRPr>
          </a:p>
        </p:txBody>
      </p:sp>
      <p:pic>
        <p:nvPicPr>
          <p:cNvPr id="47" name="Picture 4" descr="Maquete do telefone móvel smartphone isolado no fundo branco com tela em  branco | Vetor Premium">
            <a:extLst>
              <a:ext uri="{FF2B5EF4-FFF2-40B4-BE49-F238E27FC236}">
                <a16:creationId xmlns:a16="http://schemas.microsoft.com/office/drawing/2014/main" id="{3D9C5F1E-DBF5-4402-1511-75F549202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1" t="8535" r="23616" b="7333"/>
          <a:stretch/>
        </p:blipFill>
        <p:spPr bwMode="auto">
          <a:xfrm>
            <a:off x="8679844" y="2250730"/>
            <a:ext cx="2627069" cy="405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E4B315CB-0A44-4A65-BEA9-B5EBB804A6E2}"/>
              </a:ext>
            </a:extLst>
          </p:cNvPr>
          <p:cNvSpPr/>
          <p:nvPr/>
        </p:nvSpPr>
        <p:spPr>
          <a:xfrm>
            <a:off x="10249662" y="3434974"/>
            <a:ext cx="1501348" cy="3057288"/>
          </a:xfrm>
          <a:prstGeom prst="roundRect">
            <a:avLst>
              <a:gd name="adj" fmla="val 1120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9" name="Imagem 48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14F04CBE-69FE-160C-95DC-9591006330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9" t="13258" r="5890" b="18905"/>
          <a:stretch/>
        </p:blipFill>
        <p:spPr>
          <a:xfrm>
            <a:off x="10239063" y="4017490"/>
            <a:ext cx="1501349" cy="2431053"/>
          </a:xfrm>
          <a:prstGeom prst="rect">
            <a:avLst/>
          </a:prstGeom>
        </p:spPr>
      </p:pic>
      <p:pic>
        <p:nvPicPr>
          <p:cNvPr id="50" name="Imagem 49" descr="Calendário&#10;&#10;Descrição gerada automaticamente">
            <a:extLst>
              <a:ext uri="{FF2B5EF4-FFF2-40B4-BE49-F238E27FC236}">
                <a16:creationId xmlns:a16="http://schemas.microsoft.com/office/drawing/2014/main" id="{059F4806-727C-8875-ED40-7E1A308925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" b="90377"/>
          <a:stretch/>
        </p:blipFill>
        <p:spPr>
          <a:xfrm>
            <a:off x="10239064" y="3578611"/>
            <a:ext cx="1548408" cy="413516"/>
          </a:xfrm>
          <a:prstGeom prst="rect">
            <a:avLst/>
          </a:prstGeom>
        </p:spPr>
      </p:pic>
      <p:pic>
        <p:nvPicPr>
          <p:cNvPr id="51" name="Picture 4" descr="Maquete do telefone móvel smartphone isolado no fundo branco com tela em  branco | Vetor Premium">
            <a:extLst>
              <a:ext uri="{FF2B5EF4-FFF2-40B4-BE49-F238E27FC236}">
                <a16:creationId xmlns:a16="http://schemas.microsoft.com/office/drawing/2014/main" id="{AD5BD490-C0F3-1D0F-43EF-515187B8D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5" t="7243" r="29297" b="8625"/>
          <a:stretch/>
        </p:blipFill>
        <p:spPr bwMode="auto">
          <a:xfrm>
            <a:off x="10176214" y="3298598"/>
            <a:ext cx="1657395" cy="33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56EC4071-F7E8-622B-C50D-A23BF2A6CCC4}"/>
              </a:ext>
            </a:extLst>
          </p:cNvPr>
          <p:cNvSpPr txBox="1"/>
          <p:nvPr/>
        </p:nvSpPr>
        <p:spPr>
          <a:xfrm>
            <a:off x="-246592" y="1296484"/>
            <a:ext cx="4218306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82907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000" b="1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Axiforma" panose="00000500000000000000"/>
                <a:sym typeface="Calibri"/>
              </a:rPr>
              <a:t>MANUTENÇÃO</a:t>
            </a:r>
          </a:p>
          <a:p>
            <a:pPr marL="0" marR="0" indent="0" algn="ctr" defTabSz="182907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000" b="1" dirty="0">
                <a:solidFill>
                  <a:srgbClr val="7030A0"/>
                </a:solidFill>
                <a:latin typeface="Axiforma" panose="00000500000000000000"/>
                <a:sym typeface="Calibri"/>
              </a:rPr>
              <a:t>QR CODE</a:t>
            </a:r>
            <a:endParaRPr kumimoji="0" lang="pt-BR" sz="2000" b="1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latin typeface="Axiforma" panose="00000500000000000000"/>
              <a:sym typeface="Calibri"/>
            </a:endParaRP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17BC71D0-BA6D-6452-15C1-C9B7250023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481" y="2258715"/>
            <a:ext cx="2630160" cy="38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14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 animBg="1"/>
      <p:bldP spid="39" grpId="0"/>
      <p:bldP spid="41" grpId="0" animBg="1"/>
      <p:bldP spid="46" grpId="0"/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D387DA8-2115-6786-C246-6F30BBB4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522" y="4614637"/>
            <a:ext cx="4257675" cy="6286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25EA2E1-F625-9EBA-EF84-B6CEB3581D56}"/>
              </a:ext>
            </a:extLst>
          </p:cNvPr>
          <p:cNvSpPr txBox="1"/>
          <p:nvPr/>
        </p:nvSpPr>
        <p:spPr>
          <a:xfrm>
            <a:off x="7800521" y="2509520"/>
            <a:ext cx="4257674" cy="2600960"/>
          </a:xfrm>
          <a:prstGeom prst="rect">
            <a:avLst/>
          </a:prstGeom>
          <a:solidFill>
            <a:srgbClr val="2A2D33"/>
          </a:solidFill>
        </p:spPr>
        <p:txBody>
          <a:bodyPr wrap="square" rtlCol="0">
            <a:no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Axiforma" panose="00000500000000000000" pitchFamily="2" charset="0"/>
              </a:rPr>
              <a:t>COE CSC </a:t>
            </a:r>
          </a:p>
          <a:p>
            <a:endParaRPr lang="pt-BR" sz="2500" b="1" dirty="0">
              <a:solidFill>
                <a:schemeClr val="bg1"/>
              </a:solidFill>
              <a:latin typeface="Axiforma" panose="00000500000000000000" pitchFamily="2" charset="0"/>
            </a:endParaRPr>
          </a:p>
          <a:p>
            <a:r>
              <a:rPr lang="pt-BR" sz="2500" b="1" dirty="0">
                <a:solidFill>
                  <a:schemeClr val="bg1"/>
                </a:solidFill>
                <a:latin typeface="Axiforma" panose="00000500000000000000" pitchFamily="2" charset="0"/>
              </a:rPr>
              <a:t>INDICADORES</a:t>
            </a:r>
          </a:p>
          <a:p>
            <a:endParaRPr lang="pt-BR" sz="2500" b="1" dirty="0">
              <a:solidFill>
                <a:schemeClr val="bg1"/>
              </a:solidFill>
              <a:latin typeface="Axiforma" panose="00000500000000000000" pitchFamily="2" charset="0"/>
            </a:endParaRPr>
          </a:p>
          <a:p>
            <a:r>
              <a:rPr lang="pt-BR" sz="2500" b="1" dirty="0">
                <a:solidFill>
                  <a:schemeClr val="bg1"/>
                </a:solidFill>
                <a:latin typeface="Axiforma" panose="00000500000000000000" pitchFamily="2" charset="0"/>
              </a:rPr>
              <a:t>SOLUÇÕES</a:t>
            </a:r>
          </a:p>
          <a:p>
            <a:endParaRPr lang="pt-BR" sz="2500" b="1" dirty="0">
              <a:solidFill>
                <a:schemeClr val="bg1"/>
              </a:solidFill>
              <a:latin typeface="Axiforma" panose="00000500000000000000" pitchFamily="2" charset="0"/>
            </a:endParaRPr>
          </a:p>
          <a:p>
            <a:r>
              <a:rPr lang="pt-BR" sz="2500" b="1" dirty="0">
                <a:solidFill>
                  <a:schemeClr val="bg1"/>
                </a:solidFill>
                <a:latin typeface="Axiforma" panose="00000500000000000000" pitchFamily="2" charset="0"/>
              </a:rPr>
              <a:t>CONCLUSÃO </a:t>
            </a:r>
          </a:p>
        </p:txBody>
      </p:sp>
    </p:spTree>
    <p:extLst>
      <p:ext uri="{BB962C8B-B14F-4D97-AF65-F5344CB8AC3E}">
        <p14:creationId xmlns:p14="http://schemas.microsoft.com/office/powerpoint/2010/main" val="1311757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6" name="Retângulo: Cantos Arredondados 8225">
            <a:extLst>
              <a:ext uri="{FF2B5EF4-FFF2-40B4-BE49-F238E27FC236}">
                <a16:creationId xmlns:a16="http://schemas.microsoft.com/office/drawing/2014/main" id="{84E07D87-7EAC-8BB0-8A89-712D9F6D2AE8}"/>
              </a:ext>
            </a:extLst>
          </p:cNvPr>
          <p:cNvSpPr/>
          <p:nvPr/>
        </p:nvSpPr>
        <p:spPr>
          <a:xfrm>
            <a:off x="407029" y="1820252"/>
            <a:ext cx="11358251" cy="4608000"/>
          </a:xfrm>
          <a:prstGeom prst="roundRect">
            <a:avLst>
              <a:gd name="adj" fmla="val 5313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62D84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forma" panose="00000500000000000000"/>
              <a:ea typeface="+mn-ea"/>
              <a:cs typeface="+mn-cs"/>
              <a:sym typeface="Arial"/>
            </a:endParaRPr>
          </a:p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forma" panose="00000500000000000000"/>
              <a:ea typeface="+mn-ea"/>
              <a:cs typeface="+mn-cs"/>
              <a:sym typeface="Arial"/>
            </a:endParaRPr>
          </a:p>
        </p:txBody>
      </p:sp>
      <p:sp>
        <p:nvSpPr>
          <p:cNvPr id="8206" name="Elipse 8205">
            <a:extLst>
              <a:ext uri="{FF2B5EF4-FFF2-40B4-BE49-F238E27FC236}">
                <a16:creationId xmlns:a16="http://schemas.microsoft.com/office/drawing/2014/main" id="{75AAE442-5F16-EA9A-1B83-FFFD685218D5}"/>
              </a:ext>
            </a:extLst>
          </p:cNvPr>
          <p:cNvSpPr/>
          <p:nvPr/>
        </p:nvSpPr>
        <p:spPr>
          <a:xfrm>
            <a:off x="9893313" y="3329343"/>
            <a:ext cx="450000" cy="454432"/>
          </a:xfrm>
          <a:prstGeom prst="ellipse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p:sp>
        <p:nvSpPr>
          <p:cNvPr id="3" name="Shape 5967">
            <a:extLst>
              <a:ext uri="{FF2B5EF4-FFF2-40B4-BE49-F238E27FC236}">
                <a16:creationId xmlns:a16="http://schemas.microsoft.com/office/drawing/2014/main" id="{C1FDD2FF-9F8D-8086-D24C-8A7E2021E668}"/>
              </a:ext>
            </a:extLst>
          </p:cNvPr>
          <p:cNvSpPr/>
          <p:nvPr/>
        </p:nvSpPr>
        <p:spPr>
          <a:xfrm>
            <a:off x="439241" y="4302843"/>
            <a:ext cx="11700000" cy="1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bevel/>
            <a:headEnd type="none" w="med" len="med"/>
            <a:tailEnd type="arrow" w="med" len="med"/>
          </a:ln>
        </p:spPr>
        <p:txBody>
          <a:bodyPr lIns="0" tIns="0" rIns="0" bIns="0"/>
          <a:lstStyle/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50" b="0" i="0" u="none" strike="noStrike" kern="1200" cap="none" spc="0" normalizeH="0" baseline="0" noProof="0" dirty="0">
              <a:ln>
                <a:noFill/>
              </a:ln>
              <a:solidFill>
                <a:srgbClr val="95A5A6"/>
              </a:solidFill>
              <a:effectLst/>
              <a:uLnTx/>
              <a:uFillTx/>
              <a:latin typeface="Calibri" panose="020F0502020204030204" pitchFamily="34" charset="0"/>
              <a:ea typeface="Helvetica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Shape 5988">
            <a:extLst>
              <a:ext uri="{FF2B5EF4-FFF2-40B4-BE49-F238E27FC236}">
                <a16:creationId xmlns:a16="http://schemas.microsoft.com/office/drawing/2014/main" id="{AA769FD7-F519-F1A8-5653-53AED579C9EB}"/>
              </a:ext>
            </a:extLst>
          </p:cNvPr>
          <p:cNvSpPr/>
          <p:nvPr/>
        </p:nvSpPr>
        <p:spPr>
          <a:xfrm>
            <a:off x="1631315" y="4125142"/>
            <a:ext cx="360000" cy="360000"/>
          </a:xfrm>
          <a:prstGeom prst="ellipse">
            <a:avLst/>
          </a:prstGeom>
          <a:solidFill>
            <a:srgbClr val="62D84E"/>
          </a:solidFill>
          <a:ln w="38100">
            <a:solidFill>
              <a:schemeClr val="bg1"/>
            </a:solidFill>
            <a:miter lim="400000"/>
          </a:ln>
        </p:spPr>
        <p:txBody>
          <a:bodyPr lIns="17145" rIns="17145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6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" name="Shape 5988">
            <a:extLst>
              <a:ext uri="{FF2B5EF4-FFF2-40B4-BE49-F238E27FC236}">
                <a16:creationId xmlns:a16="http://schemas.microsoft.com/office/drawing/2014/main" id="{E7C4EFEC-CB2A-A4EA-06CB-37796250172F}"/>
              </a:ext>
            </a:extLst>
          </p:cNvPr>
          <p:cNvSpPr/>
          <p:nvPr/>
        </p:nvSpPr>
        <p:spPr>
          <a:xfrm>
            <a:off x="3569304" y="4125142"/>
            <a:ext cx="360000" cy="360000"/>
          </a:xfrm>
          <a:prstGeom prst="ellipse">
            <a:avLst/>
          </a:prstGeom>
          <a:solidFill>
            <a:srgbClr val="62D84E"/>
          </a:solidFill>
          <a:ln w="38100">
            <a:solidFill>
              <a:schemeClr val="bg1"/>
            </a:solidFill>
            <a:miter lim="400000"/>
          </a:ln>
        </p:spPr>
        <p:txBody>
          <a:bodyPr lIns="17145" rIns="17145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6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72E1D9DA-B290-C8D9-AF34-A1DB59999EE5}"/>
              </a:ext>
            </a:extLst>
          </p:cNvPr>
          <p:cNvCxnSpPr>
            <a:cxnSpLocks/>
            <a:stCxn id="4" idx="4"/>
            <a:endCxn id="37" idx="0"/>
          </p:cNvCxnSpPr>
          <p:nvPr/>
        </p:nvCxnSpPr>
        <p:spPr>
          <a:xfrm>
            <a:off x="1811315" y="4485142"/>
            <a:ext cx="1509" cy="403353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8" name="Imagem 2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4D20A98-06DE-2340-B55F-6B69ECB28C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25"/>
          <a:stretch/>
        </p:blipFill>
        <p:spPr>
          <a:xfrm>
            <a:off x="3203613" y="2460313"/>
            <a:ext cx="1094783" cy="1302530"/>
          </a:xfrm>
          <a:prstGeom prst="rect">
            <a:avLst/>
          </a:prstGeom>
          <a:ln w="19050">
            <a:solidFill>
              <a:schemeClr val="bg1"/>
            </a:solidFill>
          </a:ln>
          <a:effectLst/>
        </p:spPr>
      </p:pic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B02D01A5-AF42-8481-2F6D-0A17B33338FD}"/>
              </a:ext>
            </a:extLst>
          </p:cNvPr>
          <p:cNvCxnSpPr>
            <a:cxnSpLocks/>
            <a:stCxn id="28" idx="2"/>
            <a:endCxn id="21" idx="0"/>
          </p:cNvCxnSpPr>
          <p:nvPr/>
        </p:nvCxnSpPr>
        <p:spPr>
          <a:xfrm flipH="1">
            <a:off x="3749304" y="3762843"/>
            <a:ext cx="1701" cy="362299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A6454DFF-C055-7FBD-5CDA-E4B37299ACC1}"/>
              </a:ext>
            </a:extLst>
          </p:cNvPr>
          <p:cNvSpPr/>
          <p:nvPr/>
        </p:nvSpPr>
        <p:spPr>
          <a:xfrm>
            <a:off x="2218270" y="4081519"/>
            <a:ext cx="1098000" cy="459700"/>
          </a:xfrm>
          <a:prstGeom prst="roundRect">
            <a:avLst/>
          </a:prstGeom>
          <a:solidFill>
            <a:srgbClr val="62D84E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 pitchFamily="50" charset="0"/>
                <a:ea typeface="+mn-ea"/>
                <a:cs typeface="+mn-cs"/>
                <a:sym typeface="Calibri"/>
              </a:rPr>
              <a:t>Check</a:t>
            </a:r>
            <a:r>
              <a:rPr kumimoji="0" lang="pt-B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 pitchFamily="50" charset="0"/>
                <a:ea typeface="+mn-ea"/>
                <a:cs typeface="+mn-cs"/>
                <a:sym typeface="Calibri"/>
              </a:rPr>
              <a:t> de estabilidades e perfil </a:t>
            </a:r>
            <a:r>
              <a:rPr kumimoji="0" lang="pt-BR" sz="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 pitchFamily="50" charset="0"/>
                <a:ea typeface="+mn-ea"/>
                <a:cs typeface="+mn-cs"/>
                <a:sym typeface="Calibri"/>
              </a:rPr>
              <a:t>(chave, talento)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003D695C-00B4-708D-DBB1-9F747A1D2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24" y="4888495"/>
            <a:ext cx="1810800" cy="90397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797D4643-7355-4004-E602-8CA6B6CF2ADB}"/>
              </a:ext>
            </a:extLst>
          </p:cNvPr>
          <p:cNvSpPr/>
          <p:nvPr/>
        </p:nvSpPr>
        <p:spPr>
          <a:xfrm>
            <a:off x="4334468" y="4072993"/>
            <a:ext cx="1084127" cy="459700"/>
          </a:xfrm>
          <a:prstGeom prst="round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 dirty="0">
                <a:ln>
                  <a:noFill/>
                </a:ln>
                <a:solidFill>
                  <a:srgbClr val="2F3136"/>
                </a:solidFill>
                <a:effectLst/>
                <a:uLnTx/>
                <a:uFillTx/>
                <a:latin typeface="Axiforma" panose="00000500000000000000" pitchFamily="50" charset="0"/>
                <a:ea typeface="+mn-ea"/>
                <a:cs typeface="+mn-cs"/>
                <a:sym typeface="Calibri"/>
              </a:rPr>
              <a:t>Envia e-mail para a BP do colaborador</a:t>
            </a:r>
          </a:p>
        </p:txBody>
      </p:sp>
      <p:sp>
        <p:nvSpPr>
          <p:cNvPr id="45" name="Shape 5988">
            <a:extLst>
              <a:ext uri="{FF2B5EF4-FFF2-40B4-BE49-F238E27FC236}">
                <a16:creationId xmlns:a16="http://schemas.microsoft.com/office/drawing/2014/main" id="{AAD5F2DA-F4C8-65DA-789B-78C4DEF6CA19}"/>
              </a:ext>
            </a:extLst>
          </p:cNvPr>
          <p:cNvSpPr/>
          <p:nvPr/>
        </p:nvSpPr>
        <p:spPr>
          <a:xfrm>
            <a:off x="6931259" y="4125142"/>
            <a:ext cx="360000" cy="360000"/>
          </a:xfrm>
          <a:prstGeom prst="ellipse">
            <a:avLst/>
          </a:prstGeom>
          <a:solidFill>
            <a:srgbClr val="62D84E"/>
          </a:solidFill>
          <a:ln w="38100">
            <a:solidFill>
              <a:schemeClr val="bg1"/>
            </a:solidFill>
            <a:miter lim="400000"/>
          </a:ln>
        </p:spPr>
        <p:txBody>
          <a:bodyPr lIns="17145" rIns="17145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6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DB2E24B7-5D63-02B1-F1EA-3F30C7D27B97}"/>
              </a:ext>
            </a:extLst>
          </p:cNvPr>
          <p:cNvCxnSpPr>
            <a:cxnSpLocks/>
            <a:stCxn id="45" idx="4"/>
            <a:endCxn id="12" idx="0"/>
          </p:cNvCxnSpPr>
          <p:nvPr/>
        </p:nvCxnSpPr>
        <p:spPr>
          <a:xfrm>
            <a:off x="7111259" y="4485142"/>
            <a:ext cx="394" cy="117259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9" name="Imagem 48">
            <a:extLst>
              <a:ext uri="{FF2B5EF4-FFF2-40B4-BE49-F238E27FC236}">
                <a16:creationId xmlns:a16="http://schemas.microsoft.com/office/drawing/2014/main" id="{BA5F5A3D-3C5E-94BA-DF43-796968AA7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17" y="2333597"/>
            <a:ext cx="1810800" cy="91114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4382BED2-938E-203D-72C3-87E176DBE988}"/>
              </a:ext>
            </a:extLst>
          </p:cNvPr>
          <p:cNvSpPr/>
          <p:nvPr/>
        </p:nvSpPr>
        <p:spPr>
          <a:xfrm>
            <a:off x="858441" y="5882167"/>
            <a:ext cx="1859783" cy="323493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  <a:sym typeface="Calibri"/>
              </a:rPr>
              <a:t>Gestor imediato pede desligamento do colaborador</a:t>
            </a: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DF146167-FA42-4B3F-EEDE-6657B6D5CBA1}"/>
              </a:ext>
            </a:extLst>
          </p:cNvPr>
          <p:cNvSpPr/>
          <p:nvPr/>
        </p:nvSpPr>
        <p:spPr>
          <a:xfrm>
            <a:off x="3203613" y="1946794"/>
            <a:ext cx="1084127" cy="459700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Solicita aprovação do Gestor Mediato </a:t>
            </a:r>
            <a:r>
              <a:rPr kumimoji="0" lang="pt-BR" sz="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(Gestor do Gestor)</a:t>
            </a:r>
            <a:endParaRPr kumimoji="0" lang="pt-BR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forma" panose="00000500000000000000" pitchFamily="50" charset="0"/>
              <a:ea typeface="+mn-ea"/>
              <a:cs typeface="+mn-cs"/>
              <a:sym typeface="Calibri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764C4D10-F500-22C8-F4E4-4714F5553641}"/>
              </a:ext>
            </a:extLst>
          </p:cNvPr>
          <p:cNvSpPr/>
          <p:nvPr/>
        </p:nvSpPr>
        <p:spPr>
          <a:xfrm>
            <a:off x="5050487" y="3294908"/>
            <a:ext cx="1993342" cy="323493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  <a:sym typeface="Calibri"/>
              </a:rPr>
              <a:t>Colaborador realiza o aceite da carta de desligamento digital</a:t>
            </a:r>
          </a:p>
        </p:txBody>
      </p:sp>
      <p:sp>
        <p:nvSpPr>
          <p:cNvPr id="53" name="Shape 5988">
            <a:extLst>
              <a:ext uri="{FF2B5EF4-FFF2-40B4-BE49-F238E27FC236}">
                <a16:creationId xmlns:a16="http://schemas.microsoft.com/office/drawing/2014/main" id="{DBD9AB58-D19F-8E55-2A6A-68FE3E87EBFB}"/>
              </a:ext>
            </a:extLst>
          </p:cNvPr>
          <p:cNvSpPr/>
          <p:nvPr/>
        </p:nvSpPr>
        <p:spPr>
          <a:xfrm>
            <a:off x="8448581" y="4125142"/>
            <a:ext cx="360000" cy="360000"/>
          </a:xfrm>
          <a:prstGeom prst="ellipse">
            <a:avLst/>
          </a:prstGeom>
          <a:solidFill>
            <a:srgbClr val="62D84E"/>
          </a:solidFill>
          <a:ln w="38100">
            <a:solidFill>
              <a:schemeClr val="bg1"/>
            </a:solidFill>
            <a:miter lim="400000"/>
          </a:ln>
        </p:spPr>
        <p:txBody>
          <a:bodyPr lIns="17145" rIns="17145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6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7F5BE430-176B-5E46-D63F-438BA0F4B988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8628581" y="3651430"/>
            <a:ext cx="1701" cy="473713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A42F124D-DCA2-E1E4-93AE-D39B49EBB59B}"/>
              </a:ext>
            </a:extLst>
          </p:cNvPr>
          <p:cNvSpPr/>
          <p:nvPr/>
        </p:nvSpPr>
        <p:spPr>
          <a:xfrm>
            <a:off x="7829721" y="3027115"/>
            <a:ext cx="1544725" cy="323493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  <a:sym typeface="Calibri"/>
              </a:rPr>
              <a:t>Start no Fluxo de devolução dos equipamentos</a:t>
            </a:r>
          </a:p>
        </p:txBody>
      </p:sp>
      <p:sp>
        <p:nvSpPr>
          <p:cNvPr id="62" name="Shape 5988">
            <a:extLst>
              <a:ext uri="{FF2B5EF4-FFF2-40B4-BE49-F238E27FC236}">
                <a16:creationId xmlns:a16="http://schemas.microsoft.com/office/drawing/2014/main" id="{7E4E7194-A4D6-5655-89F7-7C9C168E3F49}"/>
              </a:ext>
            </a:extLst>
          </p:cNvPr>
          <p:cNvSpPr/>
          <p:nvPr/>
        </p:nvSpPr>
        <p:spPr>
          <a:xfrm>
            <a:off x="10292494" y="4129601"/>
            <a:ext cx="360000" cy="360000"/>
          </a:xfrm>
          <a:prstGeom prst="ellipse">
            <a:avLst/>
          </a:prstGeom>
          <a:solidFill>
            <a:srgbClr val="62D84E"/>
          </a:solidFill>
          <a:ln w="38100">
            <a:solidFill>
              <a:schemeClr val="bg1"/>
            </a:solidFill>
            <a:miter lim="400000"/>
          </a:ln>
        </p:spPr>
        <p:txBody>
          <a:bodyPr lIns="17145" rIns="17145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6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BF131774-C7BC-E8C4-6CB2-8D4BDF5CD4F8}"/>
              </a:ext>
            </a:extLst>
          </p:cNvPr>
          <p:cNvCxnSpPr>
            <a:cxnSpLocks/>
            <a:stCxn id="62" idx="4"/>
          </p:cNvCxnSpPr>
          <p:nvPr/>
        </p:nvCxnSpPr>
        <p:spPr>
          <a:xfrm>
            <a:off x="10472494" y="4489601"/>
            <a:ext cx="1509" cy="487333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196" name="Imagem 8195">
            <a:extLst>
              <a:ext uri="{FF2B5EF4-FFF2-40B4-BE49-F238E27FC236}">
                <a16:creationId xmlns:a16="http://schemas.microsoft.com/office/drawing/2014/main" id="{FA2A1CF8-84BA-3343-0F42-4EA53E43F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1553" y="2232914"/>
            <a:ext cx="1144568" cy="795041"/>
          </a:xfrm>
          <a:prstGeom prst="rect">
            <a:avLst/>
          </a:prstGeom>
          <a:ln w="38100">
            <a:noFill/>
          </a:ln>
        </p:spPr>
      </p:pic>
      <p:pic>
        <p:nvPicPr>
          <p:cNvPr id="8199" name="Imagem 8198">
            <a:extLst>
              <a:ext uri="{FF2B5EF4-FFF2-40B4-BE49-F238E27FC236}">
                <a16:creationId xmlns:a16="http://schemas.microsoft.com/office/drawing/2014/main" id="{4FA2818A-F670-0888-84F7-81FD90C17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0103" y="3385656"/>
            <a:ext cx="1467469" cy="342805"/>
          </a:xfrm>
          <a:prstGeom prst="rect">
            <a:avLst/>
          </a:prstGeom>
        </p:spPr>
      </p:pic>
      <p:cxnSp>
        <p:nvCxnSpPr>
          <p:cNvPr id="8201" name="Conector de Seta Reta 8200">
            <a:extLst>
              <a:ext uri="{FF2B5EF4-FFF2-40B4-BE49-F238E27FC236}">
                <a16:creationId xmlns:a16="http://schemas.microsoft.com/office/drawing/2014/main" id="{D33DFA4E-C130-04E8-60B3-8ACB3F6BCB23}"/>
              </a:ext>
            </a:extLst>
          </p:cNvPr>
          <p:cNvCxnSpPr>
            <a:cxnSpLocks/>
            <a:stCxn id="8199" idx="3"/>
          </p:cNvCxnSpPr>
          <p:nvPr/>
        </p:nvCxnSpPr>
        <p:spPr>
          <a:xfrm flipV="1">
            <a:off x="9347572" y="3556559"/>
            <a:ext cx="560981" cy="50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204" name="Picture 4">
            <a:extLst>
              <a:ext uri="{FF2B5EF4-FFF2-40B4-BE49-F238E27FC236}">
                <a16:creationId xmlns:a16="http://schemas.microsoft.com/office/drawing/2014/main" id="{348998F8-525C-E07B-A670-4CB9C4227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35"/>
          <a:stretch/>
        </p:blipFill>
        <p:spPr bwMode="auto">
          <a:xfrm>
            <a:off x="9926553" y="3401715"/>
            <a:ext cx="432000" cy="32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5" name="Retângulo: Cantos Arredondados 8204">
            <a:extLst>
              <a:ext uri="{FF2B5EF4-FFF2-40B4-BE49-F238E27FC236}">
                <a16:creationId xmlns:a16="http://schemas.microsoft.com/office/drawing/2014/main" id="{A9EFA169-63D4-5DA0-041B-1EABCC618241}"/>
              </a:ext>
            </a:extLst>
          </p:cNvPr>
          <p:cNvSpPr/>
          <p:nvPr/>
        </p:nvSpPr>
        <p:spPr>
          <a:xfrm>
            <a:off x="8029799" y="1979663"/>
            <a:ext cx="1144568" cy="238363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  <a:sym typeface="Calibri"/>
              </a:rPr>
              <a:t>Integração com Correios para 100% Home Office</a:t>
            </a:r>
          </a:p>
        </p:txBody>
      </p:sp>
      <p:sp>
        <p:nvSpPr>
          <p:cNvPr id="8207" name="Retângulo: Cantos Arredondados 8206">
            <a:extLst>
              <a:ext uri="{FF2B5EF4-FFF2-40B4-BE49-F238E27FC236}">
                <a16:creationId xmlns:a16="http://schemas.microsoft.com/office/drawing/2014/main" id="{3A8198D3-ABC3-C9E3-BFCA-067707B2931D}"/>
              </a:ext>
            </a:extLst>
          </p:cNvPr>
          <p:cNvSpPr/>
          <p:nvPr/>
        </p:nvSpPr>
        <p:spPr>
          <a:xfrm>
            <a:off x="9543650" y="2837604"/>
            <a:ext cx="1179806" cy="519291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  <a:sym typeface="Calibri"/>
              </a:rPr>
              <a:t>TASK</a:t>
            </a:r>
            <a:r>
              <a:rPr kumimoji="0" lang="pt-BR" sz="5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 </a:t>
            </a:r>
            <a:r>
              <a:rPr kumimoji="0" lang="pt-BR" sz="5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  <a:sym typeface="Calibri"/>
              </a:rPr>
              <a:t>para TI receber e dar baixa no equipamento</a:t>
            </a:r>
          </a:p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5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forma" panose="00000500000000000000" pitchFamily="50" charset="0"/>
              <a:ea typeface="+mn-ea"/>
              <a:cs typeface="+mn-cs"/>
              <a:sym typeface="Calibri"/>
            </a:endParaRPr>
          </a:p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TASK para TI retirar os acessos sem vínculo com SSO</a:t>
            </a:r>
            <a:endParaRPr kumimoji="0" lang="pt-BR" sz="5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forma" panose="00000500000000000000" pitchFamily="50" charset="0"/>
              <a:ea typeface="+mn-ea"/>
              <a:cs typeface="+mn-cs"/>
              <a:sym typeface="Calibri"/>
            </a:endParaRPr>
          </a:p>
        </p:txBody>
      </p:sp>
      <p:sp>
        <p:nvSpPr>
          <p:cNvPr id="8223" name="Retângulo: Cantos Arredondados 8222">
            <a:extLst>
              <a:ext uri="{FF2B5EF4-FFF2-40B4-BE49-F238E27FC236}">
                <a16:creationId xmlns:a16="http://schemas.microsoft.com/office/drawing/2014/main" id="{F9B246CD-26D5-CD4C-09C5-3BEF882A2307}"/>
              </a:ext>
            </a:extLst>
          </p:cNvPr>
          <p:cNvSpPr/>
          <p:nvPr/>
        </p:nvSpPr>
        <p:spPr>
          <a:xfrm>
            <a:off x="9538599" y="5764725"/>
            <a:ext cx="1842870" cy="459700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  <a:sym typeface="Calibri"/>
              </a:rPr>
              <a:t>Integra os dados para o ServiceNow e programa o Desligamento</a:t>
            </a:r>
          </a:p>
        </p:txBody>
      </p:sp>
      <p:pic>
        <p:nvPicPr>
          <p:cNvPr id="8225" name="Imagem 8224">
            <a:extLst>
              <a:ext uri="{FF2B5EF4-FFF2-40B4-BE49-F238E27FC236}">
                <a16:creationId xmlns:a16="http://schemas.microsoft.com/office/drawing/2014/main" id="{93225C0F-24B2-9512-BC75-2347C0D49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669" y="4867778"/>
            <a:ext cx="1810800" cy="84504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8227" name="Picture 8" descr="ServiceNow logo in transparent PNG and vectorized SVG formats">
            <a:extLst>
              <a:ext uri="{FF2B5EF4-FFF2-40B4-BE49-F238E27FC236}">
                <a16:creationId xmlns:a16="http://schemas.microsoft.com/office/drawing/2014/main" id="{168190BF-A349-F224-1C36-E626A51B7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54" y="2028313"/>
            <a:ext cx="483467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5988">
            <a:extLst>
              <a:ext uri="{FF2B5EF4-FFF2-40B4-BE49-F238E27FC236}">
                <a16:creationId xmlns:a16="http://schemas.microsoft.com/office/drawing/2014/main" id="{B41301C8-D2C1-E0D4-C2E0-07A4A2A6DE09}"/>
              </a:ext>
            </a:extLst>
          </p:cNvPr>
          <p:cNvSpPr/>
          <p:nvPr/>
        </p:nvSpPr>
        <p:spPr>
          <a:xfrm>
            <a:off x="5912674" y="4082715"/>
            <a:ext cx="360000" cy="360000"/>
          </a:xfrm>
          <a:prstGeom prst="ellipse">
            <a:avLst/>
          </a:prstGeom>
          <a:solidFill>
            <a:srgbClr val="62D84E"/>
          </a:solidFill>
          <a:ln w="38100">
            <a:solidFill>
              <a:schemeClr val="bg1"/>
            </a:solidFill>
            <a:miter lim="400000"/>
          </a:ln>
        </p:spPr>
        <p:txBody>
          <a:bodyPr lIns="17145" rIns="17145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6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F6B6B36-4B84-FB1E-7D2D-78B00932DA79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6092674" y="3609003"/>
            <a:ext cx="1701" cy="473713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10" descr="ícone Microsoft, office, Trezentos e sessenta e cinco, o outlook em Logos  Microsoft Office 365">
            <a:extLst>
              <a:ext uri="{FF2B5EF4-FFF2-40B4-BE49-F238E27FC236}">
                <a16:creationId xmlns:a16="http://schemas.microsoft.com/office/drawing/2014/main" id="{8FAC2B7D-A1BC-A545-865E-19E841F53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850" y="2425550"/>
            <a:ext cx="304249" cy="30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ícone Microsoft, office, Trezentos e sessenta e cinco, o outlook em Logos  Microsoft Office 365">
            <a:extLst>
              <a:ext uri="{FF2B5EF4-FFF2-40B4-BE49-F238E27FC236}">
                <a16:creationId xmlns:a16="http://schemas.microsoft.com/office/drawing/2014/main" id="{1140BCF3-6945-B70D-57D1-C890A1167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47" y="2218025"/>
            <a:ext cx="304249" cy="30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64D504D-AD75-F4CF-FA39-8C709B1BFF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8610" y="4602401"/>
            <a:ext cx="986086" cy="1379991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4A27D5E-BF4A-1BA7-31F5-F3198B9A0668}"/>
              </a:ext>
            </a:extLst>
          </p:cNvPr>
          <p:cNvSpPr/>
          <p:nvPr/>
        </p:nvSpPr>
        <p:spPr>
          <a:xfrm>
            <a:off x="6201973" y="5990621"/>
            <a:ext cx="1756042" cy="323493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  <a:sym typeface="Calibri"/>
              </a:rPr>
              <a:t>Envia orientações e guia do egresso para o ex-colaborador</a:t>
            </a:r>
          </a:p>
        </p:txBody>
      </p:sp>
      <p:pic>
        <p:nvPicPr>
          <p:cNvPr id="14" name="Picture 10" descr="ícone Microsoft, office, Trezentos e sessenta e cinco, o outlook em Logos  Microsoft Office 365">
            <a:extLst>
              <a:ext uri="{FF2B5EF4-FFF2-40B4-BE49-F238E27FC236}">
                <a16:creationId xmlns:a16="http://schemas.microsoft.com/office/drawing/2014/main" id="{87C9367F-425E-A160-B577-86A5636ED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307" y="4597639"/>
            <a:ext cx="304249" cy="30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ícone Microsoft, office, Trezentos e sessenta e cinco, o outlook em Logos  Microsoft Office 365">
            <a:extLst>
              <a:ext uri="{FF2B5EF4-FFF2-40B4-BE49-F238E27FC236}">
                <a16:creationId xmlns:a16="http://schemas.microsoft.com/office/drawing/2014/main" id="{B990721C-4C11-D8C0-6107-E537D953F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04" y="4545160"/>
            <a:ext cx="304249" cy="30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D2999B87-5181-0A6E-AFE8-A2F01C11D957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 flipH="1">
            <a:off x="4815046" y="4901888"/>
            <a:ext cx="2386" cy="163764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B42782B-FEB4-D815-2CBF-C23336383818}"/>
              </a:ext>
            </a:extLst>
          </p:cNvPr>
          <p:cNvSpPr/>
          <p:nvPr/>
        </p:nvSpPr>
        <p:spPr>
          <a:xfrm>
            <a:off x="4273272" y="5481669"/>
            <a:ext cx="1236760" cy="357545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Calibri"/>
            </a:endParaRP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E85F79F8-63D0-8337-D288-25AEC577145F}"/>
              </a:ext>
            </a:extLst>
          </p:cNvPr>
          <p:cNvSpPr/>
          <p:nvPr/>
        </p:nvSpPr>
        <p:spPr>
          <a:xfrm>
            <a:off x="4005943" y="5065652"/>
            <a:ext cx="1618205" cy="425648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  <a:sym typeface="Calibri"/>
              </a:rPr>
              <a:t>Cria 3 </a:t>
            </a:r>
            <a:r>
              <a:rPr kumimoji="0" lang="pt-BR" sz="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t</a:t>
            </a:r>
            <a:r>
              <a:rPr kumimoji="0" lang="pt-BR" sz="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  <a:sym typeface="Calibri"/>
              </a:rPr>
              <a:t>asks</a:t>
            </a:r>
            <a:r>
              <a:rPr kumimoji="0" lang="pt-BR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  <a:sym typeface="Calibri"/>
              </a:rPr>
              <a:t>: </a:t>
            </a:r>
            <a:r>
              <a:rPr kumimoji="0" lang="pt-B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  <a:sym typeface="Calibri"/>
              </a:rPr>
              <a:t>Controle de Jornada, </a:t>
            </a:r>
            <a:r>
              <a:rPr kumimoji="0" lang="pt-B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Férias (caso haja férias agendada) e Termo de Extensão</a:t>
            </a:r>
          </a:p>
        </p:txBody>
      </p:sp>
      <p:pic>
        <p:nvPicPr>
          <p:cNvPr id="1027" name="Imagem 4">
            <a:extLst>
              <a:ext uri="{FF2B5EF4-FFF2-40B4-BE49-F238E27FC236}">
                <a16:creationId xmlns:a16="http://schemas.microsoft.com/office/drawing/2014/main" id="{34EA43A5-D0F5-2D23-813C-EA67CCAD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806" y="5501051"/>
            <a:ext cx="105251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ED8267E-3005-7D0B-E485-681747A4E66A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0EAEB"/>
              </a:clrFrom>
              <a:clrTo>
                <a:srgbClr val="F0EA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38483" y="4714992"/>
            <a:ext cx="714498" cy="1258200"/>
          </a:xfrm>
          <a:prstGeom prst="rect">
            <a:avLst/>
          </a:prstGeom>
        </p:spPr>
      </p:pic>
      <p:pic>
        <p:nvPicPr>
          <p:cNvPr id="1026" name="Picture 2" descr="Whatsapp Ícone – Icon - PNG Transparent - Image PNG">
            <a:extLst>
              <a:ext uri="{FF2B5EF4-FFF2-40B4-BE49-F238E27FC236}">
                <a16:creationId xmlns:a16="http://schemas.microsoft.com/office/drawing/2014/main" id="{2FF58945-32D8-1DBC-40D2-EFF3395A7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831" y="4614546"/>
            <a:ext cx="227264" cy="22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63D157F-6683-A7FF-4BB9-30ECAB012612}"/>
              </a:ext>
            </a:extLst>
          </p:cNvPr>
          <p:cNvSpPr txBox="1"/>
          <p:nvPr/>
        </p:nvSpPr>
        <p:spPr>
          <a:xfrm>
            <a:off x="319286" y="391189"/>
            <a:ext cx="905087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WORKFLOW DE DESLIGAMENTO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AD01"/>
                </a:solidFill>
                <a:effectLst/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|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AD01"/>
                </a:solidFill>
                <a:effectLst/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 SERVICENOW</a:t>
            </a:r>
          </a:p>
        </p:txBody>
      </p:sp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F9B3604C-C8DC-9794-C559-BF257D20AE4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0" y="95250"/>
            <a:ext cx="952500" cy="7884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533721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6" name="Retângulo: Cantos Arredondados 8225">
            <a:extLst>
              <a:ext uri="{FF2B5EF4-FFF2-40B4-BE49-F238E27FC236}">
                <a16:creationId xmlns:a16="http://schemas.microsoft.com/office/drawing/2014/main" id="{84E07D87-7EAC-8BB0-8A89-712D9F6D2AE8}"/>
              </a:ext>
            </a:extLst>
          </p:cNvPr>
          <p:cNvSpPr/>
          <p:nvPr/>
        </p:nvSpPr>
        <p:spPr>
          <a:xfrm>
            <a:off x="2686772" y="1810541"/>
            <a:ext cx="9023448" cy="4608000"/>
          </a:xfrm>
          <a:prstGeom prst="roundRect">
            <a:avLst>
              <a:gd name="adj" fmla="val 5313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165ED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forma" panose="00000500000000000000"/>
              <a:ea typeface="+mn-ea"/>
              <a:cs typeface="+mn-cs"/>
              <a:sym typeface="Arial"/>
            </a:endParaRPr>
          </a:p>
        </p:txBody>
      </p:sp>
      <p:sp>
        <p:nvSpPr>
          <p:cNvPr id="3" name="Shape 5967">
            <a:extLst>
              <a:ext uri="{FF2B5EF4-FFF2-40B4-BE49-F238E27FC236}">
                <a16:creationId xmlns:a16="http://schemas.microsoft.com/office/drawing/2014/main" id="{C1FDD2FF-9F8D-8086-D24C-8A7E2021E668}"/>
              </a:ext>
            </a:extLst>
          </p:cNvPr>
          <p:cNvSpPr/>
          <p:nvPr/>
        </p:nvSpPr>
        <p:spPr>
          <a:xfrm>
            <a:off x="-2720" y="4289322"/>
            <a:ext cx="11556000" cy="1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bevel/>
            <a:headEnd type="none" w="med" len="med"/>
            <a:tailEnd type="arrow" w="med" len="med"/>
          </a:ln>
        </p:spPr>
        <p:txBody>
          <a:bodyPr lIns="0" tIns="0" rIns="0" bIns="0"/>
          <a:lstStyle/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50" b="0" i="0" u="none" strike="noStrike" kern="1200" cap="none" spc="0" normalizeH="0" baseline="0" noProof="0" dirty="0">
              <a:ln>
                <a:noFill/>
              </a:ln>
              <a:solidFill>
                <a:srgbClr val="95A5A6"/>
              </a:solidFill>
              <a:effectLst/>
              <a:uLnTx/>
              <a:uFillTx/>
              <a:latin typeface="Calibri" panose="020F0502020204030204" pitchFamily="34" charset="0"/>
              <a:ea typeface="Helvetica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Shape 5988">
            <a:extLst>
              <a:ext uri="{FF2B5EF4-FFF2-40B4-BE49-F238E27FC236}">
                <a16:creationId xmlns:a16="http://schemas.microsoft.com/office/drawing/2014/main" id="{AA769FD7-F519-F1A8-5653-53AED579C9EB}"/>
              </a:ext>
            </a:extLst>
          </p:cNvPr>
          <p:cNvSpPr/>
          <p:nvPr/>
        </p:nvSpPr>
        <p:spPr>
          <a:xfrm>
            <a:off x="4631690" y="4111621"/>
            <a:ext cx="360000" cy="360000"/>
          </a:xfrm>
          <a:prstGeom prst="ellipse">
            <a:avLst/>
          </a:prstGeom>
          <a:solidFill>
            <a:srgbClr val="165ED5"/>
          </a:solidFill>
          <a:ln w="38100">
            <a:solidFill>
              <a:schemeClr val="bg1"/>
            </a:solidFill>
            <a:miter lim="400000"/>
          </a:ln>
        </p:spPr>
        <p:txBody>
          <a:bodyPr lIns="17145" rIns="17145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6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72E1D9DA-B290-C8D9-AF34-A1DB59999EE5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4811690" y="4471621"/>
            <a:ext cx="1509" cy="403353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Picture 2" descr="Screenshot of the Build a flow dialog.">
            <a:extLst>
              <a:ext uri="{FF2B5EF4-FFF2-40B4-BE49-F238E27FC236}">
                <a16:creationId xmlns:a16="http://schemas.microsoft.com/office/drawing/2014/main" id="{90A56DDB-43F4-7374-9A1E-B98151ACA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AF9F8"/>
              </a:clrFrom>
              <a:clrTo>
                <a:srgbClr val="FAF9F8">
                  <a:alpha val="0"/>
                </a:srgbClr>
              </a:clrTo>
            </a:clrChange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5" t="25848" r="46721" b="37480"/>
          <a:stretch/>
        </p:blipFill>
        <p:spPr bwMode="auto">
          <a:xfrm>
            <a:off x="321154" y="5764153"/>
            <a:ext cx="1983833" cy="115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5988">
            <a:extLst>
              <a:ext uri="{FF2B5EF4-FFF2-40B4-BE49-F238E27FC236}">
                <a16:creationId xmlns:a16="http://schemas.microsoft.com/office/drawing/2014/main" id="{A439F829-39C7-FE29-E8E9-EF04D54C2BD0}"/>
              </a:ext>
            </a:extLst>
          </p:cNvPr>
          <p:cNvSpPr/>
          <p:nvPr/>
        </p:nvSpPr>
        <p:spPr>
          <a:xfrm>
            <a:off x="5675560" y="4130671"/>
            <a:ext cx="360000" cy="360000"/>
          </a:xfrm>
          <a:prstGeom prst="ellipse">
            <a:avLst/>
          </a:prstGeom>
          <a:solidFill>
            <a:srgbClr val="165ED5"/>
          </a:solidFill>
          <a:ln w="38100">
            <a:solidFill>
              <a:schemeClr val="bg1"/>
            </a:solidFill>
            <a:miter lim="400000"/>
          </a:ln>
        </p:spPr>
        <p:txBody>
          <a:bodyPr lIns="17145" rIns="17145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02410D77-6D91-0EC5-A5C5-A18FA30DB739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5855560" y="3650384"/>
            <a:ext cx="1701" cy="480287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E02395F-1CC4-4496-D800-C87ED97B0FE5}"/>
              </a:ext>
            </a:extLst>
          </p:cNvPr>
          <p:cNvSpPr/>
          <p:nvPr/>
        </p:nvSpPr>
        <p:spPr>
          <a:xfrm>
            <a:off x="4879888" y="2088864"/>
            <a:ext cx="1951345" cy="459700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Envio de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65B4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8</a:t>
            </a: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srgbClr val="65B4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 Documentos </a:t>
            </a: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para o ex-colaborador</a:t>
            </a:r>
          </a:p>
        </p:txBody>
      </p:sp>
      <p:sp>
        <p:nvSpPr>
          <p:cNvPr id="20" name="Shape 5988">
            <a:extLst>
              <a:ext uri="{FF2B5EF4-FFF2-40B4-BE49-F238E27FC236}">
                <a16:creationId xmlns:a16="http://schemas.microsoft.com/office/drawing/2014/main" id="{41C62ADE-59BF-9D9F-C4E2-7AEEBDFB9E64}"/>
              </a:ext>
            </a:extLst>
          </p:cNvPr>
          <p:cNvSpPr/>
          <p:nvPr/>
        </p:nvSpPr>
        <p:spPr>
          <a:xfrm>
            <a:off x="8666771" y="4115632"/>
            <a:ext cx="360000" cy="360000"/>
          </a:xfrm>
          <a:prstGeom prst="ellipse">
            <a:avLst/>
          </a:prstGeom>
          <a:solidFill>
            <a:srgbClr val="165ED5"/>
          </a:solidFill>
          <a:ln w="38100">
            <a:solidFill>
              <a:schemeClr val="bg1"/>
            </a:solidFill>
            <a:miter lim="400000"/>
          </a:ln>
        </p:spPr>
        <p:txBody>
          <a:bodyPr lIns="17145" rIns="17145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6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10649B6-D313-F4A4-16E4-DEA891F22737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8846771" y="4475632"/>
            <a:ext cx="7147" cy="396442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Shape 5988">
            <a:extLst>
              <a:ext uri="{FF2B5EF4-FFF2-40B4-BE49-F238E27FC236}">
                <a16:creationId xmlns:a16="http://schemas.microsoft.com/office/drawing/2014/main" id="{C7A7B682-8C44-2A63-2592-7A5288958960}"/>
              </a:ext>
            </a:extLst>
          </p:cNvPr>
          <p:cNvSpPr/>
          <p:nvPr/>
        </p:nvSpPr>
        <p:spPr>
          <a:xfrm>
            <a:off x="9652338" y="4114959"/>
            <a:ext cx="360000" cy="360000"/>
          </a:xfrm>
          <a:prstGeom prst="ellipse">
            <a:avLst/>
          </a:prstGeom>
          <a:solidFill>
            <a:srgbClr val="165ED5"/>
          </a:solidFill>
          <a:ln w="38100">
            <a:solidFill>
              <a:schemeClr val="bg1"/>
            </a:solidFill>
            <a:miter lim="400000"/>
          </a:ln>
        </p:spPr>
        <p:txBody>
          <a:bodyPr lIns="17145" rIns="17145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2E28BBDE-29E5-B7A2-D82A-A969A4DD37E1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9832338" y="3634672"/>
            <a:ext cx="1701" cy="480287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4F8C8CF0-CEB2-5A27-726B-EB25E6AE3134}"/>
              </a:ext>
            </a:extLst>
          </p:cNvPr>
          <p:cNvSpPr/>
          <p:nvPr/>
        </p:nvSpPr>
        <p:spPr>
          <a:xfrm>
            <a:off x="8923310" y="2283660"/>
            <a:ext cx="1810800" cy="391597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Cobrança da assinatura por e-mail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AA18498A-5564-A5E0-407C-2C5F214FB592}"/>
              </a:ext>
            </a:extLst>
          </p:cNvPr>
          <p:cNvSpPr/>
          <p:nvPr/>
        </p:nvSpPr>
        <p:spPr>
          <a:xfrm>
            <a:off x="7861317" y="5823871"/>
            <a:ext cx="1981277" cy="391597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Solicitar assinatura nos documentos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1D6858A-78C6-B55D-871E-11117883C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2" t="2178" r="5792" b="5457"/>
          <a:stretch/>
        </p:blipFill>
        <p:spPr bwMode="auto">
          <a:xfrm>
            <a:off x="9380333" y="2701631"/>
            <a:ext cx="941987" cy="96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87C042CC-664B-A112-9BD7-AD3607F33CD1}"/>
              </a:ext>
            </a:extLst>
          </p:cNvPr>
          <p:cNvGrpSpPr/>
          <p:nvPr/>
        </p:nvGrpSpPr>
        <p:grpSpPr>
          <a:xfrm>
            <a:off x="3858816" y="4862130"/>
            <a:ext cx="1859783" cy="1364061"/>
            <a:chOff x="7717632" y="9724259"/>
            <a:chExt cx="3719566" cy="2728121"/>
          </a:xfrm>
        </p:grpSpPr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382BED2-938E-203D-72C3-87E176DBE988}"/>
                </a:ext>
              </a:extLst>
            </p:cNvPr>
            <p:cNvSpPr/>
            <p:nvPr/>
          </p:nvSpPr>
          <p:spPr>
            <a:xfrm>
              <a:off x="7717632" y="11669186"/>
              <a:ext cx="3719566" cy="783194"/>
            </a:xfrm>
            <a:prstGeom prst="roundRect">
              <a:avLst/>
            </a:prstGeom>
            <a:no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xiforma" panose="00000500000000000000" pitchFamily="50" charset="0"/>
                  <a:ea typeface="+mn-ea"/>
                  <a:cs typeface="+mn-cs"/>
                </a:rPr>
                <a:t>Extração dos documentos rescisórios</a:t>
              </a:r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6982E950-67A2-7F11-9555-02134115D9A9}"/>
                </a:ext>
              </a:extLst>
            </p:cNvPr>
            <p:cNvSpPr/>
            <p:nvPr/>
          </p:nvSpPr>
          <p:spPr>
            <a:xfrm>
              <a:off x="7815012" y="10324583"/>
              <a:ext cx="3621600" cy="64633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marL="0" marR="0" lvl="0" indent="0" algn="l" defTabSz="91453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Calibri"/>
              </a:endParaRPr>
            </a:p>
          </p:txBody>
        </p:sp>
        <p:pic>
          <p:nvPicPr>
            <p:cNvPr id="1036" name="Picture 12" descr="Utilização do FGTS na Casa Própria | CAIXA">
              <a:extLst>
                <a:ext uri="{FF2B5EF4-FFF2-40B4-BE49-F238E27FC236}">
                  <a16:creationId xmlns:a16="http://schemas.microsoft.com/office/drawing/2014/main" id="{3E94699C-8F72-F70A-2AB9-E280F746B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853" y="9724259"/>
              <a:ext cx="765737" cy="536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SOLICITAR SEGURO DESEMPREGO 2020 → Como Dar Entrada?">
              <a:extLst>
                <a:ext uri="{FF2B5EF4-FFF2-40B4-BE49-F238E27FC236}">
                  <a16:creationId xmlns:a16="http://schemas.microsoft.com/office/drawing/2014/main" id="{09171138-34C5-494D-D62B-1F9C4387A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6472" y="10312853"/>
              <a:ext cx="574645" cy="491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Grupo Nexxera inaugura espaço de Inovação na Grande Florianópolis -  Acontecendo Aqui">
              <a:extLst>
                <a:ext uri="{FF2B5EF4-FFF2-40B4-BE49-F238E27FC236}">
                  <a16:creationId xmlns:a16="http://schemas.microsoft.com/office/drawing/2014/main" id="{6A420988-E15F-EEAA-A68F-AB0800DBCF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07" t="24763" r="19013" b="23069"/>
            <a:stretch/>
          </p:blipFill>
          <p:spPr bwMode="auto">
            <a:xfrm>
              <a:off x="8764311" y="9797676"/>
              <a:ext cx="942990" cy="479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EC2BA113-9F75-B42C-5B97-3AA5657D7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97047" y="11012335"/>
              <a:ext cx="1686216" cy="399936"/>
            </a:xfrm>
            <a:prstGeom prst="rect">
              <a:avLst/>
            </a:prstGeom>
          </p:spPr>
        </p:pic>
        <p:pic>
          <p:nvPicPr>
            <p:cNvPr id="1042" name="Picture 18" descr="FP214-CAMPO 22 E 27 - MODELO TRCT EM BRANCO">
              <a:extLst>
                <a:ext uri="{FF2B5EF4-FFF2-40B4-BE49-F238E27FC236}">
                  <a16:creationId xmlns:a16="http://schemas.microsoft.com/office/drawing/2014/main" id="{47096A97-7611-0B9D-3AAC-4B2AF3487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8288" y="10347706"/>
              <a:ext cx="1533654" cy="1064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18FB2313-A5A4-EEA6-9594-E4E8CB88D3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4526" y="10322928"/>
              <a:ext cx="484304" cy="511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RM - FOP - Cadastro de férias com período de gozo fracionado – CST Sandbox">
              <a:extLst>
                <a:ext uri="{FF2B5EF4-FFF2-40B4-BE49-F238E27FC236}">
                  <a16:creationId xmlns:a16="http://schemas.microsoft.com/office/drawing/2014/main" id="{5490E58C-0A0B-B8DA-3DB6-2E4C455F28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2676" y="9874137"/>
              <a:ext cx="347662" cy="347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A946BD80-7EAD-B37C-504D-5B1B270B0B51}"/>
                </a:ext>
              </a:extLst>
            </p:cNvPr>
            <p:cNvSpPr txBox="1"/>
            <p:nvPr/>
          </p:nvSpPr>
          <p:spPr>
            <a:xfrm>
              <a:off x="10286050" y="9892219"/>
              <a:ext cx="859760" cy="276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t">
              <a:spAutoFit/>
            </a:bodyPr>
            <a:lstStyle/>
            <a:p>
              <a:pPr marL="0" marR="0" lvl="0" indent="0" algn="l" defTabSz="91453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1C375D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  <a:sym typeface="Calibri"/>
                </a:rPr>
                <a:t>RM LABORE</a:t>
              </a:r>
            </a:p>
          </p:txBody>
        </p:sp>
      </p:grpSp>
      <p:pic>
        <p:nvPicPr>
          <p:cNvPr id="53" name="Picture 10" descr="ícone Microsoft, office, Trezentos e sessenta e cinco, o outlook em Logos  Microsoft Office 365">
            <a:extLst>
              <a:ext uri="{FF2B5EF4-FFF2-40B4-BE49-F238E27FC236}">
                <a16:creationId xmlns:a16="http://schemas.microsoft.com/office/drawing/2014/main" id="{A1CA866B-A12F-9367-D5B1-49620A591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755" y="2465406"/>
            <a:ext cx="304249" cy="30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ícone Microsoft, office, Trezentos e sessenta e cinco, o outlook em Logos  Microsoft Office 365">
            <a:extLst>
              <a:ext uri="{FF2B5EF4-FFF2-40B4-BE49-F238E27FC236}">
                <a16:creationId xmlns:a16="http://schemas.microsoft.com/office/drawing/2014/main" id="{42D5C93D-0FE5-7A86-F168-4D7B7AAF3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281" y="2526605"/>
            <a:ext cx="304249" cy="30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F786A97F-8637-B8C9-960D-27E63E9174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9677" y="2539863"/>
            <a:ext cx="1109522" cy="1262771"/>
          </a:xfrm>
          <a:prstGeom prst="rect">
            <a:avLst/>
          </a:prstGeom>
        </p:spPr>
      </p:pic>
      <p:sp>
        <p:nvSpPr>
          <p:cNvPr id="58" name="Shape 5988">
            <a:extLst>
              <a:ext uri="{FF2B5EF4-FFF2-40B4-BE49-F238E27FC236}">
                <a16:creationId xmlns:a16="http://schemas.microsoft.com/office/drawing/2014/main" id="{F8B8E79A-3F98-4993-13F6-F16D66B42C03}"/>
              </a:ext>
            </a:extLst>
          </p:cNvPr>
          <p:cNvSpPr/>
          <p:nvPr/>
        </p:nvSpPr>
        <p:spPr>
          <a:xfrm>
            <a:off x="10540704" y="4120916"/>
            <a:ext cx="360000" cy="360000"/>
          </a:xfrm>
          <a:prstGeom prst="ellipse">
            <a:avLst/>
          </a:prstGeom>
          <a:solidFill>
            <a:srgbClr val="165ED5"/>
          </a:solidFill>
          <a:ln w="38100">
            <a:solidFill>
              <a:schemeClr val="bg1"/>
            </a:solidFill>
            <a:miter lim="400000"/>
          </a:ln>
        </p:spPr>
        <p:txBody>
          <a:bodyPr lIns="17145" rIns="17145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6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FA048025-ED72-0AEF-E030-C05FAC8B34F1}"/>
              </a:ext>
            </a:extLst>
          </p:cNvPr>
          <p:cNvCxnSpPr>
            <a:cxnSpLocks/>
            <a:stCxn id="58" idx="4"/>
            <a:endCxn id="16" idx="0"/>
          </p:cNvCxnSpPr>
          <p:nvPr/>
        </p:nvCxnSpPr>
        <p:spPr>
          <a:xfrm>
            <a:off x="10720704" y="4480916"/>
            <a:ext cx="0" cy="392600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192" name="Retângulo: Cantos Arredondados 8191">
            <a:extLst>
              <a:ext uri="{FF2B5EF4-FFF2-40B4-BE49-F238E27FC236}">
                <a16:creationId xmlns:a16="http://schemas.microsoft.com/office/drawing/2014/main" id="{6820C676-1BB2-4308-0145-C48B972853AA}"/>
              </a:ext>
            </a:extLst>
          </p:cNvPr>
          <p:cNvSpPr/>
          <p:nvPr/>
        </p:nvSpPr>
        <p:spPr>
          <a:xfrm>
            <a:off x="9805100" y="5823871"/>
            <a:ext cx="1859783" cy="391597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Lembrete: Entrevista de Desligamento</a:t>
            </a:r>
          </a:p>
        </p:txBody>
      </p:sp>
      <p:pic>
        <p:nvPicPr>
          <p:cNvPr id="1048" name="Picture 24" descr="D4Sign, a maior plataforma para assinatura digital e eletrônica do Brasil.  Armazenar os seus documentos e contratos eletronicamente. Assinatura  digital. Assinatura eletrônica. Assinatura eletrônica São Paulo. Documento  eletrônico. Assinatura documento ...">
            <a:extLst>
              <a:ext uri="{FF2B5EF4-FFF2-40B4-BE49-F238E27FC236}">
                <a16:creationId xmlns:a16="http://schemas.microsoft.com/office/drawing/2014/main" id="{CB32D75F-4E3E-4F4F-E00D-A30F9A933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95" y="3818491"/>
            <a:ext cx="773844" cy="83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D4Sign, a maior plataforma para assinatura digital e eletrônica do Brasil.  Armazenar os seus documentos e contratos eletronicamente. Assinatura  digital. Assinatura eletrônica. Assinatura eletrônica São Paulo. Documento  eletrônico. Assinatura documento ...">
            <a:extLst>
              <a:ext uri="{FF2B5EF4-FFF2-40B4-BE49-F238E27FC236}">
                <a16:creationId xmlns:a16="http://schemas.microsoft.com/office/drawing/2014/main" id="{1B0F4CC0-27D9-41DA-E79C-406C3A817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172" y="4606364"/>
            <a:ext cx="871602" cy="19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3" name="Retângulo: Cantos Arredondados 8192">
            <a:extLst>
              <a:ext uri="{FF2B5EF4-FFF2-40B4-BE49-F238E27FC236}">
                <a16:creationId xmlns:a16="http://schemas.microsoft.com/office/drawing/2014/main" id="{8FD45FBE-DFC9-6E77-AA8A-1F8CE8A0B871}"/>
              </a:ext>
            </a:extLst>
          </p:cNvPr>
          <p:cNvSpPr/>
          <p:nvPr/>
        </p:nvSpPr>
        <p:spPr>
          <a:xfrm>
            <a:off x="7280075" y="4817174"/>
            <a:ext cx="1240217" cy="289441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Sobe os documentos para assinatura digital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AE20C8D-46D6-BE11-466F-DD4D012EDE0A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0EAEB"/>
              </a:clrFrom>
              <a:clrTo>
                <a:srgbClr val="F0EA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34287" y="4873515"/>
            <a:ext cx="572834" cy="883800"/>
          </a:xfrm>
          <a:prstGeom prst="rect">
            <a:avLst/>
          </a:prstGeom>
        </p:spPr>
      </p:pic>
      <p:sp>
        <p:nvSpPr>
          <p:cNvPr id="28" name="Shape 5988">
            <a:extLst>
              <a:ext uri="{FF2B5EF4-FFF2-40B4-BE49-F238E27FC236}">
                <a16:creationId xmlns:a16="http://schemas.microsoft.com/office/drawing/2014/main" id="{DCCE1DA1-19B6-9E2E-8AE7-E4F56AD1DD35}"/>
              </a:ext>
            </a:extLst>
          </p:cNvPr>
          <p:cNvSpPr/>
          <p:nvPr/>
        </p:nvSpPr>
        <p:spPr>
          <a:xfrm>
            <a:off x="6640379" y="4115111"/>
            <a:ext cx="360000" cy="360000"/>
          </a:xfrm>
          <a:prstGeom prst="ellipse">
            <a:avLst/>
          </a:prstGeom>
          <a:solidFill>
            <a:srgbClr val="165ED5"/>
          </a:solidFill>
          <a:ln w="38100">
            <a:solidFill>
              <a:schemeClr val="bg1"/>
            </a:solidFill>
            <a:miter lim="400000"/>
          </a:ln>
        </p:spPr>
        <p:txBody>
          <a:bodyPr lIns="17145" rIns="17145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6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A6F296B0-CB69-0B3A-075E-502AE5E07154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6820379" y="4475111"/>
            <a:ext cx="7147" cy="396442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1" name="Imagem 30">
            <a:extLst>
              <a:ext uri="{FF2B5EF4-FFF2-40B4-BE49-F238E27FC236}">
                <a16:creationId xmlns:a16="http://schemas.microsoft.com/office/drawing/2014/main" id="{B3B714B0-490D-E408-6128-DBB2DA71D40B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0EAEB"/>
              </a:clrFrom>
              <a:clrTo>
                <a:srgbClr val="F0EA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1450" y="4872796"/>
            <a:ext cx="572834" cy="883800"/>
          </a:xfrm>
          <a:prstGeom prst="rect">
            <a:avLst/>
          </a:prstGeom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17DA3CB7-7D6D-A0A4-B6A1-DECBD669CDF6}"/>
              </a:ext>
            </a:extLst>
          </p:cNvPr>
          <p:cNvSpPr/>
          <p:nvPr/>
        </p:nvSpPr>
        <p:spPr>
          <a:xfrm>
            <a:off x="5842839" y="5823871"/>
            <a:ext cx="1981277" cy="391597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Detalhar próximos passos do processo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C4AEF521-94BE-FDA5-4F3C-A2297CA0AC82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0EAEB"/>
              </a:clrFrom>
              <a:clrTo>
                <a:srgbClr val="F0EA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60354" y="4873515"/>
            <a:ext cx="572834" cy="883800"/>
          </a:xfrm>
          <a:prstGeom prst="rect">
            <a:avLst/>
          </a:prstGeom>
        </p:spPr>
      </p:pic>
      <p:pic>
        <p:nvPicPr>
          <p:cNvPr id="38" name="Picture 2" descr="Whatsapp Ícone – Icon - PNG Transparent - Image PNG">
            <a:extLst>
              <a:ext uri="{FF2B5EF4-FFF2-40B4-BE49-F238E27FC236}">
                <a16:creationId xmlns:a16="http://schemas.microsoft.com/office/drawing/2014/main" id="{BE9FBE3A-86D5-36FF-A6E9-E7401C821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866" y="4744350"/>
            <a:ext cx="227264" cy="22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Whatsapp Ícone – Icon - PNG Transparent - Image PNG">
            <a:extLst>
              <a:ext uri="{FF2B5EF4-FFF2-40B4-BE49-F238E27FC236}">
                <a16:creationId xmlns:a16="http://schemas.microsoft.com/office/drawing/2014/main" id="{FC5A4F19-2317-7CE1-E3E2-8E0BECD41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581" y="4744350"/>
            <a:ext cx="227264" cy="22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Whatsapp Ícone – Icon - PNG Transparent - Image PNG">
            <a:extLst>
              <a:ext uri="{FF2B5EF4-FFF2-40B4-BE49-F238E27FC236}">
                <a16:creationId xmlns:a16="http://schemas.microsoft.com/office/drawing/2014/main" id="{E4BE9B78-EE1B-71CF-F833-31E6C0267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825" y="4744350"/>
            <a:ext cx="227264" cy="22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1790FD7F-D6AF-2C6A-CC4E-6FB4CDFE848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34" y="3439952"/>
            <a:ext cx="3812339" cy="15768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8DAA949-793A-A79D-59B9-CF6F6CEB39AD}"/>
              </a:ext>
            </a:extLst>
          </p:cNvPr>
          <p:cNvSpPr txBox="1"/>
          <p:nvPr/>
        </p:nvSpPr>
        <p:spPr>
          <a:xfrm>
            <a:off x="319286" y="391189"/>
            <a:ext cx="714330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WORKFLOW DE DESLIGAMENTO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AD01"/>
                </a:solidFill>
                <a:effectLst/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|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AD01"/>
                </a:solidFill>
                <a:effectLst/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 RPA</a:t>
            </a:r>
          </a:p>
        </p:txBody>
      </p:sp>
      <p:pic>
        <p:nvPicPr>
          <p:cNvPr id="8" name="Imagem 7" descr="Diagrama, Ícone&#10;&#10;Descrição gerada automaticamente">
            <a:extLst>
              <a:ext uri="{FF2B5EF4-FFF2-40B4-BE49-F238E27FC236}">
                <a16:creationId xmlns:a16="http://schemas.microsoft.com/office/drawing/2014/main" id="{6FB8C660-0E2C-C9ED-0F6E-F7BF67F06F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750" y="95250"/>
            <a:ext cx="954000" cy="789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606501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6" name="Retângulo: Cantos Arredondados 8225">
            <a:extLst>
              <a:ext uri="{FF2B5EF4-FFF2-40B4-BE49-F238E27FC236}">
                <a16:creationId xmlns:a16="http://schemas.microsoft.com/office/drawing/2014/main" id="{84E07D87-7EAC-8BB0-8A89-712D9F6D2AE8}"/>
              </a:ext>
            </a:extLst>
          </p:cNvPr>
          <p:cNvSpPr/>
          <p:nvPr/>
        </p:nvSpPr>
        <p:spPr>
          <a:xfrm>
            <a:off x="2686772" y="1810541"/>
            <a:ext cx="9023448" cy="4608000"/>
          </a:xfrm>
          <a:prstGeom prst="roundRect">
            <a:avLst>
              <a:gd name="adj" fmla="val 5313"/>
            </a:avLst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165ED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forma" panose="00000500000000000000"/>
              <a:ea typeface="+mn-ea"/>
              <a:cs typeface="+mn-cs"/>
              <a:sym typeface="Arial"/>
            </a:endParaRPr>
          </a:p>
          <a:p>
            <a:pPr marL="0" marR="0" lvl="0" indent="0" algn="l" defTabSz="1219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/>
                <a:ea typeface="+mn-ea"/>
                <a:cs typeface="+mn-cs"/>
                <a:sym typeface="Arial"/>
              </a:rPr>
              <a:t>           RPA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xiforma" panose="00000500000000000000"/>
              <a:ea typeface="+mn-ea"/>
              <a:cs typeface="+mn-cs"/>
              <a:sym typeface="Arial"/>
            </a:endParaRPr>
          </a:p>
        </p:txBody>
      </p:sp>
      <p:sp>
        <p:nvSpPr>
          <p:cNvPr id="3" name="Shape 5967">
            <a:extLst>
              <a:ext uri="{FF2B5EF4-FFF2-40B4-BE49-F238E27FC236}">
                <a16:creationId xmlns:a16="http://schemas.microsoft.com/office/drawing/2014/main" id="{C1FDD2FF-9F8D-8086-D24C-8A7E2021E668}"/>
              </a:ext>
            </a:extLst>
          </p:cNvPr>
          <p:cNvSpPr/>
          <p:nvPr/>
        </p:nvSpPr>
        <p:spPr>
          <a:xfrm>
            <a:off x="-2720" y="4289322"/>
            <a:ext cx="11556000" cy="1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bevel/>
            <a:headEnd type="none" w="med" len="med"/>
            <a:tailEnd type="arrow" w="med" len="med"/>
          </a:ln>
        </p:spPr>
        <p:txBody>
          <a:bodyPr lIns="0" tIns="0" rIns="0" bIns="0"/>
          <a:lstStyle/>
          <a:p>
            <a:pPr marL="0" marR="0" lvl="0" indent="0" algn="l" defTabSz="171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50" b="0" i="0" u="none" strike="noStrike" kern="1200" cap="none" spc="0" normalizeH="0" baseline="0" noProof="0" dirty="0">
              <a:ln>
                <a:noFill/>
              </a:ln>
              <a:solidFill>
                <a:srgbClr val="95A5A6"/>
              </a:solidFill>
              <a:effectLst/>
              <a:uLnTx/>
              <a:uFillTx/>
              <a:latin typeface="Calibri" panose="020F0502020204030204" pitchFamily="34" charset="0"/>
              <a:ea typeface="Helvetica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Shape 5988">
            <a:extLst>
              <a:ext uri="{FF2B5EF4-FFF2-40B4-BE49-F238E27FC236}">
                <a16:creationId xmlns:a16="http://schemas.microsoft.com/office/drawing/2014/main" id="{AA769FD7-F519-F1A8-5653-53AED579C9EB}"/>
              </a:ext>
            </a:extLst>
          </p:cNvPr>
          <p:cNvSpPr/>
          <p:nvPr/>
        </p:nvSpPr>
        <p:spPr>
          <a:xfrm>
            <a:off x="4631690" y="4111621"/>
            <a:ext cx="360000" cy="360000"/>
          </a:xfrm>
          <a:prstGeom prst="ellipse">
            <a:avLst/>
          </a:prstGeom>
          <a:solidFill>
            <a:srgbClr val="165ED5"/>
          </a:solidFill>
          <a:ln w="38100">
            <a:solidFill>
              <a:schemeClr val="bg1"/>
            </a:solidFill>
            <a:miter lim="400000"/>
          </a:ln>
        </p:spPr>
        <p:txBody>
          <a:bodyPr lIns="17145" rIns="17145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6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72E1D9DA-B290-C8D9-AF34-A1DB59999EE5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4811690" y="4471621"/>
            <a:ext cx="1509" cy="403353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4" descr="Microsoft Power Automate 2020 Ícone">
            <a:extLst>
              <a:ext uri="{FF2B5EF4-FFF2-40B4-BE49-F238E27FC236}">
                <a16:creationId xmlns:a16="http://schemas.microsoft.com/office/drawing/2014/main" id="{C9393ED1-3176-35AE-71D3-3FA96CB71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862" y="1949063"/>
            <a:ext cx="612945" cy="61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creenshot of the Build a flow dialog.">
            <a:extLst>
              <a:ext uri="{FF2B5EF4-FFF2-40B4-BE49-F238E27FC236}">
                <a16:creationId xmlns:a16="http://schemas.microsoft.com/office/drawing/2014/main" id="{90A56DDB-43F4-7374-9A1E-B98151ACA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AF9F8"/>
              </a:clrFrom>
              <a:clrTo>
                <a:srgbClr val="FAF9F8">
                  <a:alpha val="0"/>
                </a:srgbClr>
              </a:clrTo>
            </a:clrChange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5" t="25848" r="46721" b="37480"/>
          <a:stretch/>
        </p:blipFill>
        <p:spPr bwMode="auto">
          <a:xfrm>
            <a:off x="321154" y="5764153"/>
            <a:ext cx="1983833" cy="115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5988">
            <a:extLst>
              <a:ext uri="{FF2B5EF4-FFF2-40B4-BE49-F238E27FC236}">
                <a16:creationId xmlns:a16="http://schemas.microsoft.com/office/drawing/2014/main" id="{A439F829-39C7-FE29-E8E9-EF04D54C2BD0}"/>
              </a:ext>
            </a:extLst>
          </p:cNvPr>
          <p:cNvSpPr/>
          <p:nvPr/>
        </p:nvSpPr>
        <p:spPr>
          <a:xfrm>
            <a:off x="5675560" y="4130671"/>
            <a:ext cx="360000" cy="360000"/>
          </a:xfrm>
          <a:prstGeom prst="ellipse">
            <a:avLst/>
          </a:prstGeom>
          <a:solidFill>
            <a:srgbClr val="165ED5"/>
          </a:solidFill>
          <a:ln w="38100">
            <a:solidFill>
              <a:schemeClr val="bg1"/>
            </a:solidFill>
            <a:miter lim="400000"/>
          </a:ln>
        </p:spPr>
        <p:txBody>
          <a:bodyPr lIns="17145" rIns="17145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02410D77-6D91-0EC5-A5C5-A18FA30DB739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5855560" y="3650384"/>
            <a:ext cx="1701" cy="480287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E02395F-1CC4-4496-D800-C87ED97B0FE5}"/>
              </a:ext>
            </a:extLst>
          </p:cNvPr>
          <p:cNvSpPr/>
          <p:nvPr/>
        </p:nvSpPr>
        <p:spPr>
          <a:xfrm>
            <a:off x="4879888" y="2088864"/>
            <a:ext cx="1951345" cy="459700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Envio de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65B4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8</a:t>
            </a: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srgbClr val="65B4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 Documentos </a:t>
            </a: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para o ex-colaborador</a:t>
            </a:r>
          </a:p>
        </p:txBody>
      </p:sp>
      <p:sp>
        <p:nvSpPr>
          <p:cNvPr id="20" name="Shape 5988">
            <a:extLst>
              <a:ext uri="{FF2B5EF4-FFF2-40B4-BE49-F238E27FC236}">
                <a16:creationId xmlns:a16="http://schemas.microsoft.com/office/drawing/2014/main" id="{41C62ADE-59BF-9D9F-C4E2-7AEEBDFB9E64}"/>
              </a:ext>
            </a:extLst>
          </p:cNvPr>
          <p:cNvSpPr/>
          <p:nvPr/>
        </p:nvSpPr>
        <p:spPr>
          <a:xfrm>
            <a:off x="8666771" y="4115632"/>
            <a:ext cx="360000" cy="360000"/>
          </a:xfrm>
          <a:prstGeom prst="ellipse">
            <a:avLst/>
          </a:prstGeom>
          <a:solidFill>
            <a:srgbClr val="165ED5"/>
          </a:solidFill>
          <a:ln w="38100">
            <a:solidFill>
              <a:schemeClr val="bg1"/>
            </a:solidFill>
            <a:miter lim="400000"/>
          </a:ln>
        </p:spPr>
        <p:txBody>
          <a:bodyPr lIns="17145" rIns="17145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6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10649B6-D313-F4A4-16E4-DEA891F22737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8846771" y="4475632"/>
            <a:ext cx="7147" cy="396442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Shape 5988">
            <a:extLst>
              <a:ext uri="{FF2B5EF4-FFF2-40B4-BE49-F238E27FC236}">
                <a16:creationId xmlns:a16="http://schemas.microsoft.com/office/drawing/2014/main" id="{C7A7B682-8C44-2A63-2592-7A5288958960}"/>
              </a:ext>
            </a:extLst>
          </p:cNvPr>
          <p:cNvSpPr/>
          <p:nvPr/>
        </p:nvSpPr>
        <p:spPr>
          <a:xfrm>
            <a:off x="9652338" y="4114959"/>
            <a:ext cx="360000" cy="360000"/>
          </a:xfrm>
          <a:prstGeom prst="ellipse">
            <a:avLst/>
          </a:prstGeom>
          <a:solidFill>
            <a:srgbClr val="165ED5"/>
          </a:solidFill>
          <a:ln w="38100">
            <a:solidFill>
              <a:schemeClr val="bg1"/>
            </a:solidFill>
            <a:miter lim="400000"/>
          </a:ln>
        </p:spPr>
        <p:txBody>
          <a:bodyPr lIns="17145" rIns="17145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2E28BBDE-29E5-B7A2-D82A-A969A4DD37E1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9832338" y="3634672"/>
            <a:ext cx="1701" cy="480287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4F8C8CF0-CEB2-5A27-726B-EB25E6AE3134}"/>
              </a:ext>
            </a:extLst>
          </p:cNvPr>
          <p:cNvSpPr/>
          <p:nvPr/>
        </p:nvSpPr>
        <p:spPr>
          <a:xfrm>
            <a:off x="8923310" y="2283660"/>
            <a:ext cx="1810800" cy="391597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Cobrança da assinatura por e-mail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AA18498A-5564-A5E0-407C-2C5F214FB592}"/>
              </a:ext>
            </a:extLst>
          </p:cNvPr>
          <p:cNvSpPr/>
          <p:nvPr/>
        </p:nvSpPr>
        <p:spPr>
          <a:xfrm>
            <a:off x="7861317" y="5823871"/>
            <a:ext cx="1981277" cy="391597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Solicitar assinatura nos documentos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1D6858A-78C6-B55D-871E-11117883C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2" t="2178" r="5792" b="5457"/>
          <a:stretch/>
        </p:blipFill>
        <p:spPr bwMode="auto">
          <a:xfrm>
            <a:off x="9380333" y="2701631"/>
            <a:ext cx="941987" cy="96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87C042CC-664B-A112-9BD7-AD3607F33CD1}"/>
              </a:ext>
            </a:extLst>
          </p:cNvPr>
          <p:cNvGrpSpPr/>
          <p:nvPr/>
        </p:nvGrpSpPr>
        <p:grpSpPr>
          <a:xfrm>
            <a:off x="3858816" y="4862130"/>
            <a:ext cx="1859783" cy="1364061"/>
            <a:chOff x="7717632" y="9724259"/>
            <a:chExt cx="3719566" cy="2728121"/>
          </a:xfrm>
        </p:grpSpPr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4382BED2-938E-203D-72C3-87E176DBE988}"/>
                </a:ext>
              </a:extLst>
            </p:cNvPr>
            <p:cNvSpPr/>
            <p:nvPr/>
          </p:nvSpPr>
          <p:spPr>
            <a:xfrm>
              <a:off x="7717632" y="11669186"/>
              <a:ext cx="3719566" cy="783194"/>
            </a:xfrm>
            <a:prstGeom prst="roundRect">
              <a:avLst/>
            </a:prstGeom>
            <a:noFill/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xiforma" panose="00000500000000000000" pitchFamily="50" charset="0"/>
                  <a:ea typeface="+mn-ea"/>
                  <a:cs typeface="+mn-cs"/>
                </a:rPr>
                <a:t>Extração dos documentos rescisórios</a:t>
              </a:r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6982E950-67A2-7F11-9555-02134115D9A9}"/>
                </a:ext>
              </a:extLst>
            </p:cNvPr>
            <p:cNvSpPr/>
            <p:nvPr/>
          </p:nvSpPr>
          <p:spPr>
            <a:xfrm>
              <a:off x="7815012" y="10324583"/>
              <a:ext cx="3621600" cy="64633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ctr">
              <a:spAutoFit/>
            </a:bodyPr>
            <a:lstStyle/>
            <a:p>
              <a:pPr marL="0" marR="0" lvl="0" indent="0" algn="l" defTabSz="91453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  <a:sym typeface="Calibri"/>
              </a:endParaRPr>
            </a:p>
          </p:txBody>
        </p:sp>
        <p:pic>
          <p:nvPicPr>
            <p:cNvPr id="1036" name="Picture 12" descr="Utilização do FGTS na Casa Própria | CAIXA">
              <a:extLst>
                <a:ext uri="{FF2B5EF4-FFF2-40B4-BE49-F238E27FC236}">
                  <a16:creationId xmlns:a16="http://schemas.microsoft.com/office/drawing/2014/main" id="{3E94699C-8F72-F70A-2AB9-E280F746B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853" y="9724259"/>
              <a:ext cx="765737" cy="536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SOLICITAR SEGURO DESEMPREGO 2020 → Como Dar Entrada?">
              <a:extLst>
                <a:ext uri="{FF2B5EF4-FFF2-40B4-BE49-F238E27FC236}">
                  <a16:creationId xmlns:a16="http://schemas.microsoft.com/office/drawing/2014/main" id="{09171138-34C5-494D-D62B-1F9C4387A1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6472" y="10312853"/>
              <a:ext cx="574645" cy="491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Grupo Nexxera inaugura espaço de Inovação na Grande Florianópolis -  Acontecendo Aqui">
              <a:extLst>
                <a:ext uri="{FF2B5EF4-FFF2-40B4-BE49-F238E27FC236}">
                  <a16:creationId xmlns:a16="http://schemas.microsoft.com/office/drawing/2014/main" id="{6A420988-E15F-EEAA-A68F-AB0800DBCF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07" t="24763" r="19013" b="23069"/>
            <a:stretch/>
          </p:blipFill>
          <p:spPr bwMode="auto">
            <a:xfrm>
              <a:off x="8764311" y="9797676"/>
              <a:ext cx="942990" cy="479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EC2BA113-9F75-B42C-5B97-3AA5657D7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97047" y="11012335"/>
              <a:ext cx="1686216" cy="399936"/>
            </a:xfrm>
            <a:prstGeom prst="rect">
              <a:avLst/>
            </a:prstGeom>
          </p:spPr>
        </p:pic>
        <p:pic>
          <p:nvPicPr>
            <p:cNvPr id="1042" name="Picture 18" descr="FP214-CAMPO 22 E 27 - MODELO TRCT EM BRANCO">
              <a:extLst>
                <a:ext uri="{FF2B5EF4-FFF2-40B4-BE49-F238E27FC236}">
                  <a16:creationId xmlns:a16="http://schemas.microsoft.com/office/drawing/2014/main" id="{47096A97-7611-0B9D-3AAC-4B2AF3487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8288" y="10347706"/>
              <a:ext cx="1533654" cy="1064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18FB2313-A5A4-EEA6-9594-E4E8CB88D3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4526" y="10322928"/>
              <a:ext cx="484304" cy="511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RM - FOP - Cadastro de férias com período de gozo fracionado – CST Sandbox">
              <a:extLst>
                <a:ext uri="{FF2B5EF4-FFF2-40B4-BE49-F238E27FC236}">
                  <a16:creationId xmlns:a16="http://schemas.microsoft.com/office/drawing/2014/main" id="{5490E58C-0A0B-B8DA-3DB6-2E4C455F28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2676" y="9874137"/>
              <a:ext cx="347662" cy="347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A946BD80-7EAD-B37C-504D-5B1B270B0B51}"/>
                </a:ext>
              </a:extLst>
            </p:cNvPr>
            <p:cNvSpPr txBox="1"/>
            <p:nvPr/>
          </p:nvSpPr>
          <p:spPr>
            <a:xfrm>
              <a:off x="10286050" y="9892219"/>
              <a:ext cx="859760" cy="276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2860" tIns="22860" rIns="22860" bIns="22860" numCol="1" spcCol="38100" rtlCol="0" anchor="t">
              <a:spAutoFit/>
            </a:bodyPr>
            <a:lstStyle/>
            <a:p>
              <a:pPr marL="0" marR="0" lvl="0" indent="0" algn="l" defTabSz="91453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1C375D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  <a:sym typeface="Calibri"/>
                </a:rPr>
                <a:t>RM LABORE</a:t>
              </a:r>
            </a:p>
          </p:txBody>
        </p:sp>
      </p:grpSp>
      <p:pic>
        <p:nvPicPr>
          <p:cNvPr id="53" name="Picture 10" descr="ícone Microsoft, office, Trezentos e sessenta e cinco, o outlook em Logos  Microsoft Office 365">
            <a:extLst>
              <a:ext uri="{FF2B5EF4-FFF2-40B4-BE49-F238E27FC236}">
                <a16:creationId xmlns:a16="http://schemas.microsoft.com/office/drawing/2014/main" id="{A1CA866B-A12F-9367-D5B1-49620A591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755" y="2465406"/>
            <a:ext cx="304249" cy="30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ícone Microsoft, office, Trezentos e sessenta e cinco, o outlook em Logos  Microsoft Office 365">
            <a:extLst>
              <a:ext uri="{FF2B5EF4-FFF2-40B4-BE49-F238E27FC236}">
                <a16:creationId xmlns:a16="http://schemas.microsoft.com/office/drawing/2014/main" id="{42D5C93D-0FE5-7A86-F168-4D7B7AAF3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281" y="2526605"/>
            <a:ext cx="304249" cy="30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F786A97F-8637-B8C9-960D-27E63E9174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69677" y="2539863"/>
            <a:ext cx="1109522" cy="1262771"/>
          </a:xfrm>
          <a:prstGeom prst="rect">
            <a:avLst/>
          </a:prstGeom>
        </p:spPr>
      </p:pic>
      <p:sp>
        <p:nvSpPr>
          <p:cNvPr id="58" name="Shape 5988">
            <a:extLst>
              <a:ext uri="{FF2B5EF4-FFF2-40B4-BE49-F238E27FC236}">
                <a16:creationId xmlns:a16="http://schemas.microsoft.com/office/drawing/2014/main" id="{F8B8E79A-3F98-4993-13F6-F16D66B42C03}"/>
              </a:ext>
            </a:extLst>
          </p:cNvPr>
          <p:cNvSpPr/>
          <p:nvPr/>
        </p:nvSpPr>
        <p:spPr>
          <a:xfrm>
            <a:off x="10540704" y="4120916"/>
            <a:ext cx="360000" cy="360000"/>
          </a:xfrm>
          <a:prstGeom prst="ellipse">
            <a:avLst/>
          </a:prstGeom>
          <a:solidFill>
            <a:srgbClr val="165ED5"/>
          </a:solidFill>
          <a:ln w="38100">
            <a:solidFill>
              <a:schemeClr val="bg1"/>
            </a:solidFill>
            <a:miter lim="400000"/>
          </a:ln>
        </p:spPr>
        <p:txBody>
          <a:bodyPr lIns="17145" rIns="17145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6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FA048025-ED72-0AEF-E030-C05FAC8B34F1}"/>
              </a:ext>
            </a:extLst>
          </p:cNvPr>
          <p:cNvCxnSpPr>
            <a:cxnSpLocks/>
            <a:stCxn id="58" idx="4"/>
            <a:endCxn id="16" idx="0"/>
          </p:cNvCxnSpPr>
          <p:nvPr/>
        </p:nvCxnSpPr>
        <p:spPr>
          <a:xfrm>
            <a:off x="10720704" y="4480916"/>
            <a:ext cx="0" cy="392600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192" name="Retângulo: Cantos Arredondados 8191">
            <a:extLst>
              <a:ext uri="{FF2B5EF4-FFF2-40B4-BE49-F238E27FC236}">
                <a16:creationId xmlns:a16="http://schemas.microsoft.com/office/drawing/2014/main" id="{6820C676-1BB2-4308-0145-C48B972853AA}"/>
              </a:ext>
            </a:extLst>
          </p:cNvPr>
          <p:cNvSpPr/>
          <p:nvPr/>
        </p:nvSpPr>
        <p:spPr>
          <a:xfrm>
            <a:off x="9805100" y="5823871"/>
            <a:ext cx="1859783" cy="391597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Lembrete: Entrevista de Desligamento</a:t>
            </a:r>
          </a:p>
        </p:txBody>
      </p:sp>
      <p:pic>
        <p:nvPicPr>
          <p:cNvPr id="1048" name="Picture 24" descr="D4Sign, a maior plataforma para assinatura digital e eletrônica do Brasil.  Armazenar os seus documentos e contratos eletronicamente. Assinatura  digital. Assinatura eletrônica. Assinatura eletrônica São Paulo. Documento  eletrônico. Assinatura documento ...">
            <a:extLst>
              <a:ext uri="{FF2B5EF4-FFF2-40B4-BE49-F238E27FC236}">
                <a16:creationId xmlns:a16="http://schemas.microsoft.com/office/drawing/2014/main" id="{CB32D75F-4E3E-4F4F-E00D-A30F9A933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95" y="3818491"/>
            <a:ext cx="773844" cy="83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D4Sign, a maior plataforma para assinatura digital e eletrônica do Brasil.  Armazenar os seus documentos e contratos eletronicamente. Assinatura  digital. Assinatura eletrônica. Assinatura eletrônica São Paulo. Documento  eletrônico. Assinatura documento ...">
            <a:extLst>
              <a:ext uri="{FF2B5EF4-FFF2-40B4-BE49-F238E27FC236}">
                <a16:creationId xmlns:a16="http://schemas.microsoft.com/office/drawing/2014/main" id="{1B0F4CC0-27D9-41DA-E79C-406C3A817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172" y="4606364"/>
            <a:ext cx="871602" cy="19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3" name="Retângulo: Cantos Arredondados 8192">
            <a:extLst>
              <a:ext uri="{FF2B5EF4-FFF2-40B4-BE49-F238E27FC236}">
                <a16:creationId xmlns:a16="http://schemas.microsoft.com/office/drawing/2014/main" id="{8FD45FBE-DFC9-6E77-AA8A-1F8CE8A0B871}"/>
              </a:ext>
            </a:extLst>
          </p:cNvPr>
          <p:cNvSpPr/>
          <p:nvPr/>
        </p:nvSpPr>
        <p:spPr>
          <a:xfrm>
            <a:off x="7280075" y="4817174"/>
            <a:ext cx="1240217" cy="289441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Sobe os documentos para assinatura digital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AE20C8D-46D6-BE11-466F-DD4D012EDE0A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0EAEB"/>
              </a:clrFrom>
              <a:clrTo>
                <a:srgbClr val="F0EA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34287" y="4873515"/>
            <a:ext cx="572834" cy="883800"/>
          </a:xfrm>
          <a:prstGeom prst="rect">
            <a:avLst/>
          </a:prstGeom>
        </p:spPr>
      </p:pic>
      <p:sp>
        <p:nvSpPr>
          <p:cNvPr id="28" name="Shape 5988">
            <a:extLst>
              <a:ext uri="{FF2B5EF4-FFF2-40B4-BE49-F238E27FC236}">
                <a16:creationId xmlns:a16="http://schemas.microsoft.com/office/drawing/2014/main" id="{DCCE1DA1-19B6-9E2E-8AE7-E4F56AD1DD35}"/>
              </a:ext>
            </a:extLst>
          </p:cNvPr>
          <p:cNvSpPr/>
          <p:nvPr/>
        </p:nvSpPr>
        <p:spPr>
          <a:xfrm>
            <a:off x="6640379" y="4115111"/>
            <a:ext cx="360000" cy="360000"/>
          </a:xfrm>
          <a:prstGeom prst="ellipse">
            <a:avLst/>
          </a:prstGeom>
          <a:solidFill>
            <a:srgbClr val="165ED5"/>
          </a:solidFill>
          <a:ln w="38100">
            <a:solidFill>
              <a:schemeClr val="bg1"/>
            </a:solidFill>
            <a:miter lim="400000"/>
          </a:ln>
        </p:spPr>
        <p:txBody>
          <a:bodyPr lIns="17145" rIns="17145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6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A6F296B0-CB69-0B3A-075E-502AE5E07154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6820379" y="4475111"/>
            <a:ext cx="7147" cy="396442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1" name="Imagem 30">
            <a:extLst>
              <a:ext uri="{FF2B5EF4-FFF2-40B4-BE49-F238E27FC236}">
                <a16:creationId xmlns:a16="http://schemas.microsoft.com/office/drawing/2014/main" id="{B3B714B0-490D-E408-6128-DBB2DA71D40B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0EAEB"/>
              </a:clrFrom>
              <a:clrTo>
                <a:srgbClr val="F0EA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1450" y="4872796"/>
            <a:ext cx="572834" cy="883800"/>
          </a:xfrm>
          <a:prstGeom prst="rect">
            <a:avLst/>
          </a:prstGeom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17DA3CB7-7D6D-A0A4-B6A1-DECBD669CDF6}"/>
              </a:ext>
            </a:extLst>
          </p:cNvPr>
          <p:cNvSpPr/>
          <p:nvPr/>
        </p:nvSpPr>
        <p:spPr>
          <a:xfrm>
            <a:off x="5842839" y="5823871"/>
            <a:ext cx="1981277" cy="391597"/>
          </a:xfrm>
          <a:prstGeom prst="round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Detalhar próximos passos do processo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C4AEF521-94BE-FDA5-4F3C-A2297CA0AC82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0EAEB"/>
              </a:clrFrom>
              <a:clrTo>
                <a:srgbClr val="F0EA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60354" y="4873515"/>
            <a:ext cx="572834" cy="883800"/>
          </a:xfrm>
          <a:prstGeom prst="rect">
            <a:avLst/>
          </a:prstGeom>
        </p:spPr>
      </p:pic>
      <p:pic>
        <p:nvPicPr>
          <p:cNvPr id="38" name="Picture 2" descr="Whatsapp Ícone – Icon - PNG Transparent - Image PNG">
            <a:extLst>
              <a:ext uri="{FF2B5EF4-FFF2-40B4-BE49-F238E27FC236}">
                <a16:creationId xmlns:a16="http://schemas.microsoft.com/office/drawing/2014/main" id="{BE9FBE3A-86D5-36FF-A6E9-E7401C821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866" y="4744350"/>
            <a:ext cx="227264" cy="22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Whatsapp Ícone – Icon - PNG Transparent - Image PNG">
            <a:extLst>
              <a:ext uri="{FF2B5EF4-FFF2-40B4-BE49-F238E27FC236}">
                <a16:creationId xmlns:a16="http://schemas.microsoft.com/office/drawing/2014/main" id="{FC5A4F19-2317-7CE1-E3E2-8E0BECD41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581" y="4744350"/>
            <a:ext cx="227264" cy="22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Whatsapp Ícone – Icon - PNG Transparent - Image PNG">
            <a:extLst>
              <a:ext uri="{FF2B5EF4-FFF2-40B4-BE49-F238E27FC236}">
                <a16:creationId xmlns:a16="http://schemas.microsoft.com/office/drawing/2014/main" id="{E4BE9B78-EE1B-71CF-F833-31E6C0267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825" y="4744350"/>
            <a:ext cx="227264" cy="22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1790FD7F-D6AF-2C6A-CC4E-6FB4CDFE848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34" y="3439952"/>
            <a:ext cx="3812339" cy="157680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28D88360-2595-9396-29B6-215B8F3EABD9}"/>
              </a:ext>
            </a:extLst>
          </p:cNvPr>
          <p:cNvGrpSpPr/>
          <p:nvPr/>
        </p:nvGrpSpPr>
        <p:grpSpPr>
          <a:xfrm>
            <a:off x="399297" y="1812498"/>
            <a:ext cx="11358251" cy="4608000"/>
            <a:chOff x="833749" y="3640503"/>
            <a:chExt cx="22716502" cy="9216000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3911FD79-370B-CA13-116C-1841FE0188B4}"/>
                </a:ext>
              </a:extLst>
            </p:cNvPr>
            <p:cNvSpPr/>
            <p:nvPr/>
          </p:nvSpPr>
          <p:spPr>
            <a:xfrm>
              <a:off x="833749" y="3640503"/>
              <a:ext cx="22716502" cy="9216000"/>
            </a:xfrm>
            <a:prstGeom prst="roundRect">
              <a:avLst>
                <a:gd name="adj" fmla="val 5313"/>
              </a:avLst>
            </a:prstGeom>
            <a:solidFill>
              <a:schemeClr val="tx1">
                <a:lumMod val="65000"/>
                <a:lumOff val="35000"/>
                <a:alpha val="70000"/>
              </a:schemeClr>
            </a:solidFill>
            <a:ln w="38100">
              <a:solidFill>
                <a:srgbClr val="FFC10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/>
                <a:ea typeface="+mn-ea"/>
                <a:cs typeface="+mn-cs"/>
                <a:sym typeface="Arial"/>
              </a:endParaRPr>
            </a:p>
            <a:p>
              <a:pPr marL="0" marR="0" lvl="0" indent="0" algn="l" defTabSz="1219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xiforma" panose="00000500000000000000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91C62A34-39AB-38A2-0972-D3083109C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3642511" y="4364467"/>
              <a:ext cx="9250066" cy="5201376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52F3A05F-F72A-8AC9-2FF7-205143117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361"/>
            <a:stretch/>
          </p:blipFill>
          <p:spPr>
            <a:xfrm>
              <a:off x="1578681" y="4418216"/>
              <a:ext cx="9216646" cy="52204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7AAD9325-E599-F922-E4C5-FCA7E1D81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188229" y="7154022"/>
              <a:ext cx="9202434" cy="5191850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9BDB0AC8-A962-7D65-4345-657E54C5EC6D}"/>
              </a:ext>
            </a:extLst>
          </p:cNvPr>
          <p:cNvSpPr txBox="1"/>
          <p:nvPr/>
        </p:nvSpPr>
        <p:spPr>
          <a:xfrm>
            <a:off x="319286" y="391189"/>
            <a:ext cx="849303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WORKFLOW DE DESLIGAMENTO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AD01"/>
                </a:solidFill>
                <a:effectLst/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|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AD01"/>
                </a:solidFill>
                <a:effectLst/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 ANALYTICS</a:t>
            </a:r>
          </a:p>
        </p:txBody>
      </p:sp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5401299A-D030-670E-8F41-F9F4E79889E9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750" y="95250"/>
            <a:ext cx="954000" cy="789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169859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4B2912-537A-AABA-F1B5-217B0DBBD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19">
            <a:extLst>
              <a:ext uri="{FF2B5EF4-FFF2-40B4-BE49-F238E27FC236}">
                <a16:creationId xmlns:a16="http://schemas.microsoft.com/office/drawing/2014/main" id="{5F30E776-6C3F-6813-3302-30D16CF50BA4}"/>
              </a:ext>
            </a:extLst>
          </p:cNvPr>
          <p:cNvSpPr txBox="1"/>
          <p:nvPr/>
        </p:nvSpPr>
        <p:spPr>
          <a:xfrm>
            <a:off x="349250" y="433389"/>
            <a:ext cx="6731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FF815C"/>
                </a:solidFill>
                <a:effectLst/>
                <a:uLnTx/>
                <a:uFillTx/>
                <a:latin typeface="Axiforma Black" panose="00000900000000000000" pitchFamily="50" charset="0"/>
                <a:ea typeface="+mn-ea"/>
                <a:cs typeface="+mn-cs"/>
              </a:rPr>
              <a:t>EXEMPLOS DE UX/UI |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2A2D33"/>
                </a:solidFill>
                <a:effectLst/>
                <a:uLnTx/>
                <a:uFillTx/>
                <a:latin typeface="Axiforma Black" panose="00000900000000000000" pitchFamily="50" charset="0"/>
                <a:ea typeface="+mn-ea"/>
                <a:cs typeface="+mn-cs"/>
              </a:rPr>
              <a:t>TEMPLATES</a:t>
            </a:r>
          </a:p>
        </p:txBody>
      </p:sp>
      <p:pic>
        <p:nvPicPr>
          <p:cNvPr id="4" name="Imagem 3" descr="Uma imagem contendo Diagrama&#10;&#10;Descrição gerada automaticamente">
            <a:extLst>
              <a:ext uri="{FF2B5EF4-FFF2-40B4-BE49-F238E27FC236}">
                <a16:creationId xmlns:a16="http://schemas.microsoft.com/office/drawing/2014/main" id="{F383AC42-BBE1-1AA6-D010-AA2C445AB6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0" y="95250"/>
            <a:ext cx="952500" cy="7884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5AF3356C-8348-3E2A-BC9F-FBB8A0675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454"/>
          <a:stretch/>
        </p:blipFill>
        <p:spPr>
          <a:xfrm>
            <a:off x="349250" y="1452090"/>
            <a:ext cx="5420928" cy="2342906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D277CA94-237A-EEDA-3716-BE3443FA8D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71"/>
          <a:stretch/>
        </p:blipFill>
        <p:spPr>
          <a:xfrm>
            <a:off x="6192779" y="1404792"/>
            <a:ext cx="5683250" cy="3235476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291E48A0-3122-CF2F-9D6B-271F9C0EC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1" y="4133503"/>
            <a:ext cx="6114612" cy="246254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97CC8BBB-01BA-4BB1-8DEE-95F5BA42D9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423"/>
          <a:stretch/>
        </p:blipFill>
        <p:spPr>
          <a:xfrm>
            <a:off x="6192779" y="4622842"/>
            <a:ext cx="5333125" cy="19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79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8635733-3938-4676-D988-E137EACC51B7}"/>
              </a:ext>
            </a:extLst>
          </p:cNvPr>
          <p:cNvSpPr txBox="1"/>
          <p:nvPr/>
        </p:nvSpPr>
        <p:spPr>
          <a:xfrm>
            <a:off x="4968240" y="2062480"/>
            <a:ext cx="3962400" cy="1691824"/>
          </a:xfrm>
          <a:prstGeom prst="rect">
            <a:avLst/>
          </a:prstGeom>
          <a:solidFill>
            <a:srgbClr val="FF815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pt-BR" sz="4000" b="1" dirty="0">
                <a:solidFill>
                  <a:srgbClr val="2A2D33"/>
                </a:solidFill>
                <a:latin typeface="Axiforma" panose="00000500000000000000" pitchFamily="2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498738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10E21F-6F6C-CB5E-81E8-87ADA35816F6}"/>
              </a:ext>
            </a:extLst>
          </p:cNvPr>
          <p:cNvSpPr txBox="1"/>
          <p:nvPr/>
        </p:nvSpPr>
        <p:spPr>
          <a:xfrm>
            <a:off x="630936" y="64008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2D33"/>
                </a:solidFill>
                <a:effectLst/>
                <a:uLnTx/>
                <a:uFillTx/>
                <a:latin typeface="Axiforma" panose="00000500000000000000" pitchFamily="2" charset="0"/>
                <a:ea typeface="+mj-ea"/>
                <a:cs typeface="+mj-cs"/>
              </a:rPr>
              <a:t>RESULTADOS ACUMULADOS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815C"/>
                </a:solidFill>
                <a:effectLst/>
                <a:uLnTx/>
                <a:uFillTx/>
                <a:latin typeface="Axiforma" panose="00000500000000000000" pitchFamily="2" charset="0"/>
                <a:ea typeface="+mj-ea"/>
                <a:cs typeface="+mj-cs"/>
              </a:rPr>
              <a:t>ATÉ 2023 (CSC)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3EAB34-2306-E194-C7C2-E63F9EB8E679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xiforma" panose="00000500000000000000" pitchFamily="2" charset="0"/>
              </a:rPr>
              <a:t>Sem as </a:t>
            </a:r>
            <a:r>
              <a:rPr lang="en-US" sz="1600" dirty="0" err="1">
                <a:latin typeface="Axiforma" panose="00000500000000000000" pitchFamily="2" charset="0"/>
              </a:rPr>
              <a:t>automações</a:t>
            </a:r>
            <a:r>
              <a:rPr lang="en-US" sz="1600" dirty="0">
                <a:latin typeface="Axiforma" panose="00000500000000000000" pitchFamily="2" charset="0"/>
              </a:rPr>
              <a:t> </a:t>
            </a:r>
            <a:r>
              <a:rPr lang="en-US" sz="1600" dirty="0" err="1">
                <a:latin typeface="Axiforma" panose="00000500000000000000" pitchFamily="2" charset="0"/>
              </a:rPr>
              <a:t>desenvolvidas</a:t>
            </a:r>
            <a:r>
              <a:rPr lang="en-US" sz="1600" dirty="0">
                <a:latin typeface="Axiforma" panose="00000500000000000000" pitchFamily="2" charset="0"/>
              </a:rPr>
              <a:t> de 2017 a 2023 e com as </a:t>
            </a:r>
            <a:r>
              <a:rPr lang="en-US" sz="1600" dirty="0" err="1">
                <a:latin typeface="Axiforma" panose="00000500000000000000" pitchFamily="2" charset="0"/>
              </a:rPr>
              <a:t>integrações</a:t>
            </a:r>
            <a:r>
              <a:rPr lang="en-US" sz="1600" dirty="0">
                <a:latin typeface="Axiforma" panose="00000500000000000000" pitchFamily="2" charset="0"/>
              </a:rPr>
              <a:t> </a:t>
            </a:r>
            <a:r>
              <a:rPr lang="en-US" sz="1600" dirty="0" err="1">
                <a:latin typeface="Axiforma" panose="00000500000000000000" pitchFamily="2" charset="0"/>
              </a:rPr>
              <a:t>realizadas</a:t>
            </a:r>
            <a:r>
              <a:rPr lang="en-US" sz="1600" dirty="0">
                <a:latin typeface="Axiforma" panose="00000500000000000000" pitchFamily="2" charset="0"/>
              </a:rPr>
              <a:t> no </a:t>
            </a:r>
            <a:r>
              <a:rPr lang="en-US" sz="1600" dirty="0" err="1">
                <a:latin typeface="Axiforma" panose="00000500000000000000" pitchFamily="2" charset="0"/>
              </a:rPr>
              <a:t>período</a:t>
            </a:r>
            <a:r>
              <a:rPr lang="en-US" sz="1600" dirty="0">
                <a:latin typeface="Axiforma" panose="00000500000000000000" pitchFamily="2" charset="0"/>
              </a:rPr>
              <a:t>, o </a:t>
            </a:r>
            <a:r>
              <a:rPr lang="en-US" sz="1600" dirty="0" err="1">
                <a:latin typeface="Axiforma" panose="00000500000000000000" pitchFamily="2" charset="0"/>
              </a:rPr>
              <a:t>quadro</a:t>
            </a:r>
            <a:r>
              <a:rPr lang="en-US" sz="1600" dirty="0">
                <a:latin typeface="Axiforma" panose="00000500000000000000" pitchFamily="2" charset="0"/>
              </a:rPr>
              <a:t> </a:t>
            </a:r>
            <a:r>
              <a:rPr lang="en-US" sz="1600" dirty="0" err="1">
                <a:latin typeface="Axiforma" panose="00000500000000000000" pitchFamily="2" charset="0"/>
              </a:rPr>
              <a:t>atual</a:t>
            </a:r>
            <a:r>
              <a:rPr lang="en-US" sz="1600" dirty="0">
                <a:latin typeface="Axiforma" panose="00000500000000000000" pitchFamily="2" charset="0"/>
              </a:rPr>
              <a:t> do CSC seria de 503 HC, </a:t>
            </a:r>
            <a:r>
              <a:rPr lang="en-US" sz="1600" b="1" dirty="0">
                <a:latin typeface="Axiforma" panose="00000500000000000000" pitchFamily="2" charset="0"/>
              </a:rPr>
              <a:t>~80% superior.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>
              <a:latin typeface="Axiforma" panose="000005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xiforma" panose="00000500000000000000" pitchFamily="2" charset="0"/>
              </a:rPr>
              <a:t>As </a:t>
            </a:r>
            <a:r>
              <a:rPr lang="en-US" sz="1600" dirty="0" err="1">
                <a:latin typeface="Axiforma" panose="00000500000000000000" pitchFamily="2" charset="0"/>
              </a:rPr>
              <a:t>automações</a:t>
            </a:r>
            <a:r>
              <a:rPr lang="en-US" sz="1600" dirty="0">
                <a:latin typeface="Axiforma" panose="00000500000000000000" pitchFamily="2" charset="0"/>
              </a:rPr>
              <a:t> </a:t>
            </a:r>
            <a:r>
              <a:rPr lang="en-US" sz="1600" dirty="0" err="1">
                <a:latin typeface="Axiforma" panose="00000500000000000000" pitchFamily="2" charset="0"/>
              </a:rPr>
              <a:t>suportaram</a:t>
            </a:r>
            <a:r>
              <a:rPr lang="en-US" sz="1600" dirty="0">
                <a:latin typeface="Axiforma" panose="00000500000000000000" pitchFamily="2" charset="0"/>
              </a:rPr>
              <a:t> a </a:t>
            </a:r>
            <a:r>
              <a:rPr lang="en-US" sz="1600" dirty="0" err="1">
                <a:latin typeface="Axiforma" panose="00000500000000000000" pitchFamily="2" charset="0"/>
              </a:rPr>
              <a:t>absorção</a:t>
            </a:r>
            <a:r>
              <a:rPr lang="en-US" sz="1600" dirty="0">
                <a:latin typeface="Axiforma" panose="00000500000000000000" pitchFamily="2" charset="0"/>
              </a:rPr>
              <a:t> de </a:t>
            </a:r>
            <a:r>
              <a:rPr lang="en-US" sz="1600" dirty="0" err="1">
                <a:latin typeface="Axiforma" panose="00000500000000000000" pitchFamily="2" charset="0"/>
              </a:rPr>
              <a:t>novos</a:t>
            </a:r>
            <a:r>
              <a:rPr lang="en-US" sz="1600" dirty="0">
                <a:latin typeface="Axiforma" panose="00000500000000000000" pitchFamily="2" charset="0"/>
              </a:rPr>
              <a:t> </a:t>
            </a:r>
            <a:r>
              <a:rPr lang="en-US" sz="1600" dirty="0" err="1">
                <a:latin typeface="Axiforma" panose="00000500000000000000" pitchFamily="2" charset="0"/>
              </a:rPr>
              <a:t>processos</a:t>
            </a:r>
            <a:r>
              <a:rPr lang="en-US" sz="1600" dirty="0">
                <a:latin typeface="Axiforma" panose="00000500000000000000" pitchFamily="2" charset="0"/>
              </a:rPr>
              <a:t>/</a:t>
            </a:r>
            <a:r>
              <a:rPr lang="en-US" sz="1600" dirty="0" err="1">
                <a:latin typeface="Axiforma" panose="00000500000000000000" pitchFamily="2" charset="0"/>
              </a:rPr>
              <a:t>áreas</a:t>
            </a:r>
            <a:r>
              <a:rPr lang="en-US" sz="1600" dirty="0">
                <a:latin typeface="Axiforma" panose="00000500000000000000" pitchFamily="2" charset="0"/>
              </a:rPr>
              <a:t>, </a:t>
            </a:r>
            <a:r>
              <a:rPr lang="en-US" sz="1600" dirty="0" err="1">
                <a:latin typeface="Axiforma" panose="00000500000000000000" pitchFamily="2" charset="0"/>
              </a:rPr>
              <a:t>adequação</a:t>
            </a:r>
            <a:r>
              <a:rPr lang="en-US" sz="1600" dirty="0">
                <a:latin typeface="Axiforma" panose="00000500000000000000" pitchFamily="2" charset="0"/>
              </a:rPr>
              <a:t> de custos, </a:t>
            </a:r>
            <a:r>
              <a:rPr lang="en-US" sz="1600" dirty="0" err="1">
                <a:latin typeface="Axiforma" panose="00000500000000000000" pitchFamily="2" charset="0"/>
              </a:rPr>
              <a:t>bem</a:t>
            </a:r>
            <a:r>
              <a:rPr lang="en-US" sz="1600" dirty="0">
                <a:latin typeface="Axiforma" panose="00000500000000000000" pitchFamily="2" charset="0"/>
              </a:rPr>
              <a:t> </a:t>
            </a:r>
            <a:r>
              <a:rPr lang="en-US" sz="1600" dirty="0" err="1">
                <a:latin typeface="Axiforma" panose="00000500000000000000" pitchFamily="2" charset="0"/>
              </a:rPr>
              <a:t>como</a:t>
            </a:r>
            <a:r>
              <a:rPr lang="en-US" sz="1600" dirty="0">
                <a:latin typeface="Axiforma" panose="00000500000000000000" pitchFamily="2" charset="0"/>
              </a:rPr>
              <a:t> </a:t>
            </a:r>
            <a:r>
              <a:rPr lang="en-US" sz="1600" dirty="0" err="1">
                <a:latin typeface="Axiforma" panose="00000500000000000000" pitchFamily="2" charset="0"/>
              </a:rPr>
              <a:t>outras</a:t>
            </a:r>
            <a:r>
              <a:rPr lang="en-US" sz="1600" dirty="0">
                <a:latin typeface="Axiforma" panose="00000500000000000000" pitchFamily="2" charset="0"/>
              </a:rPr>
              <a:t> </a:t>
            </a:r>
            <a:r>
              <a:rPr lang="en-US" sz="1600" dirty="0" err="1">
                <a:latin typeface="Axiforma" panose="00000500000000000000" pitchFamily="2" charset="0"/>
              </a:rPr>
              <a:t>estratégias</a:t>
            </a:r>
            <a:r>
              <a:rPr lang="en-US" sz="1600" dirty="0">
                <a:latin typeface="Axiforma" panose="00000500000000000000" pitchFamily="2" charset="0"/>
              </a:rPr>
              <a:t> da </a:t>
            </a:r>
            <a:r>
              <a:rPr lang="en-US" sz="1600" dirty="0" err="1">
                <a:latin typeface="Axiforma" panose="00000500000000000000" pitchFamily="2" charset="0"/>
              </a:rPr>
              <a:t>empresa</a:t>
            </a:r>
            <a:r>
              <a:rPr lang="en-US" sz="1600" dirty="0">
                <a:latin typeface="Axiforma" panose="00000500000000000000" pitchFamily="2" charset="0"/>
              </a:rPr>
              <a:t>. 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6776B8A-C326-ECE8-E1A2-E266F1C95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7" t="2819" r="36961" b="44943"/>
          <a:stretch/>
        </p:blipFill>
        <p:spPr>
          <a:xfrm>
            <a:off x="4541651" y="1722350"/>
            <a:ext cx="7362019" cy="3203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m 1" descr="Uma imagem contendo Ícone&#10;&#10;Descrição gerada automaticamente">
            <a:extLst>
              <a:ext uri="{FF2B5EF4-FFF2-40B4-BE49-F238E27FC236}">
                <a16:creationId xmlns:a16="http://schemas.microsoft.com/office/drawing/2014/main" id="{FDE47A5E-6EBB-17BF-4858-7C1EB6F79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350" y="94785"/>
            <a:ext cx="914400" cy="75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19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10E21F-6F6C-CB5E-81E8-87ADA35816F6}"/>
              </a:ext>
            </a:extLst>
          </p:cNvPr>
          <p:cNvSpPr txBox="1"/>
          <p:nvPr/>
        </p:nvSpPr>
        <p:spPr>
          <a:xfrm>
            <a:off x="630936" y="64008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2D33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DICAS E APRENDIZADOS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815C"/>
              </a:solidFill>
              <a:effectLst/>
              <a:uLnTx/>
              <a:uFillTx/>
              <a:latin typeface="Axiforma" panose="00000500000000000000" pitchFamily="2" charset="0"/>
              <a:ea typeface="+mn-ea"/>
              <a:cs typeface="+mn-cs"/>
            </a:endParaRP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3EAB34-2306-E194-C7C2-E63F9EB8E679}"/>
              </a:ext>
            </a:extLst>
          </p:cNvPr>
          <p:cNvSpPr txBox="1"/>
          <p:nvPr/>
        </p:nvSpPr>
        <p:spPr>
          <a:xfrm>
            <a:off x="630935" y="2807208"/>
            <a:ext cx="4676193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Inicie a jornada de automação o quanto antes; 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xiforma" panose="00000500000000000000" pitchFamily="2" charset="0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Defina os desafios e objetivos iniciais, e evolua a partir disso. Por etapas e capturando os ganhos/aprendizados; 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xiforma" panose="00000500000000000000" pitchFamily="2" charset="0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Consultorias são importantes, principalmente nas fases iniciais ou quando não há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capacity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, mas investir em estrutura interna gera bastante autonomia; 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xiforma" panose="00000500000000000000" pitchFamily="2" charset="0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Gaste tempo em entender de fato os problemas antes de propor a solução. </a:t>
            </a:r>
          </a:p>
        </p:txBody>
      </p:sp>
      <p:pic>
        <p:nvPicPr>
          <p:cNvPr id="2" name="Imagem 1" descr="Uma imagem contendo Ícone&#10;&#10;Descrição gerada automaticamente">
            <a:extLst>
              <a:ext uri="{FF2B5EF4-FFF2-40B4-BE49-F238E27FC236}">
                <a16:creationId xmlns:a16="http://schemas.microsoft.com/office/drawing/2014/main" id="{FDE47A5E-6EBB-17BF-4858-7C1EB6F79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350" y="94785"/>
            <a:ext cx="914400" cy="756949"/>
          </a:xfrm>
          <a:prstGeom prst="rect">
            <a:avLst/>
          </a:prstGeom>
        </p:spPr>
      </p:pic>
      <p:pic>
        <p:nvPicPr>
          <p:cNvPr id="3" name="Imagem 2" descr="Uma imagem contendo material de papelaria&#10;&#10;Descrição gerada automaticamente">
            <a:extLst>
              <a:ext uri="{FF2B5EF4-FFF2-40B4-BE49-F238E27FC236}">
                <a16:creationId xmlns:a16="http://schemas.microsoft.com/office/drawing/2014/main" id="{2892757A-71C4-5EE6-E54C-BD0E919A1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7" b="-1"/>
          <a:stretch/>
        </p:blipFill>
        <p:spPr>
          <a:xfrm>
            <a:off x="5310177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861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E9B725D-2800-3167-6123-11A5A6107D1C}"/>
              </a:ext>
            </a:extLst>
          </p:cNvPr>
          <p:cNvSpPr txBox="1"/>
          <p:nvPr/>
        </p:nvSpPr>
        <p:spPr>
          <a:xfrm>
            <a:off x="5080000" y="2062480"/>
            <a:ext cx="3850640" cy="1691824"/>
          </a:xfrm>
          <a:prstGeom prst="rect">
            <a:avLst/>
          </a:prstGeom>
          <a:solidFill>
            <a:srgbClr val="FF815C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500" b="1" i="0" u="none" strike="noStrike" kern="1200" cap="none" spc="0" normalizeH="0" baseline="0" noProof="0" dirty="0">
                <a:ln>
                  <a:noFill/>
                </a:ln>
                <a:solidFill>
                  <a:srgbClr val="2A2D33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OBRIGADA! </a:t>
            </a:r>
          </a:p>
        </p:txBody>
      </p:sp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463926B5-5663-EC14-4AB2-DC1828F8D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570" y="2280920"/>
            <a:ext cx="2296160" cy="22961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A12EF4A-5702-4515-6F6D-D5764D8365AD}"/>
              </a:ext>
            </a:extLst>
          </p:cNvPr>
          <p:cNvSpPr txBox="1"/>
          <p:nvPr/>
        </p:nvSpPr>
        <p:spPr>
          <a:xfrm>
            <a:off x="9573570" y="4577080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Axiforma" panose="00000500000000000000" pitchFamily="2" charset="0"/>
              </a:rPr>
              <a:t>Meu LinkedIn</a:t>
            </a:r>
          </a:p>
        </p:txBody>
      </p:sp>
    </p:spTree>
    <p:extLst>
      <p:ext uri="{BB962C8B-B14F-4D97-AF65-F5344CB8AC3E}">
        <p14:creationId xmlns:p14="http://schemas.microsoft.com/office/powerpoint/2010/main" val="1091518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E935620-98AE-37C5-F259-880DD2A03405}"/>
              </a:ext>
            </a:extLst>
          </p:cNvPr>
          <p:cNvSpPr txBox="1"/>
          <p:nvPr/>
        </p:nvSpPr>
        <p:spPr>
          <a:xfrm>
            <a:off x="5344172" y="1783265"/>
            <a:ext cx="3332468" cy="1971040"/>
          </a:xfrm>
          <a:prstGeom prst="rect">
            <a:avLst/>
          </a:prstGeom>
          <a:solidFill>
            <a:srgbClr val="FF815C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pt-BR" sz="4500" b="1" dirty="0">
                <a:solidFill>
                  <a:srgbClr val="2A2D33"/>
                </a:solidFill>
                <a:latin typeface="Axiforma" panose="00000500000000000000" pitchFamily="2" charset="0"/>
              </a:rPr>
              <a:t>COE CSC</a:t>
            </a:r>
          </a:p>
        </p:txBody>
      </p:sp>
    </p:spTree>
    <p:extLst>
      <p:ext uri="{BB962C8B-B14F-4D97-AF65-F5344CB8AC3E}">
        <p14:creationId xmlns:p14="http://schemas.microsoft.com/office/powerpoint/2010/main" val="2960262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244F0F-0A14-7EE9-7572-9111A41466C1}"/>
              </a:ext>
            </a:extLst>
          </p:cNvPr>
          <p:cNvSpPr txBox="1"/>
          <p:nvPr/>
        </p:nvSpPr>
        <p:spPr>
          <a:xfrm>
            <a:off x="415848" y="349723"/>
            <a:ext cx="481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FF815C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COE CSC | </a:t>
            </a:r>
            <a:r>
              <a:rPr kumimoji="0" 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2A2D33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HISTÓRICO  </a:t>
            </a:r>
          </a:p>
        </p:txBody>
      </p: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CB8373DE-01AB-5BCC-46B2-7F6F0E9ED034}"/>
              </a:ext>
            </a:extLst>
          </p:cNvPr>
          <p:cNvCxnSpPr>
            <a:cxnSpLocks/>
          </p:cNvCxnSpPr>
          <p:nvPr/>
        </p:nvCxnSpPr>
        <p:spPr>
          <a:xfrm>
            <a:off x="693434" y="4278303"/>
            <a:ext cx="10548000" cy="0"/>
          </a:xfrm>
          <a:prstGeom prst="line">
            <a:avLst/>
          </a:prstGeom>
          <a:noFill/>
          <a:ln w="28575" cap="flat">
            <a:solidFill>
              <a:srgbClr val="2A2D3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76E56779-BFED-7047-38C7-A5F2F719035E}"/>
              </a:ext>
            </a:extLst>
          </p:cNvPr>
          <p:cNvSpPr txBox="1"/>
          <p:nvPr/>
        </p:nvSpPr>
        <p:spPr>
          <a:xfrm>
            <a:off x="253662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2012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0A8074A6-4B78-3049-DFF9-3AE780DC3B02}"/>
              </a:ext>
            </a:extLst>
          </p:cNvPr>
          <p:cNvSpPr txBox="1"/>
          <p:nvPr/>
        </p:nvSpPr>
        <p:spPr>
          <a:xfrm>
            <a:off x="258061" y="2671362"/>
            <a:ext cx="1454889" cy="477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Criação do</a:t>
            </a:r>
          </a:p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 CSC</a:t>
            </a:r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CD00A19C-2F2D-FD28-FF6A-3444CCE8EDA4}"/>
              </a:ext>
            </a:extLst>
          </p:cNvPr>
          <p:cNvSpPr/>
          <p:nvPr/>
        </p:nvSpPr>
        <p:spPr>
          <a:xfrm>
            <a:off x="2615393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3D99E470-9845-672B-65B3-A923FDA4DB33}"/>
              </a:ext>
            </a:extLst>
          </p:cNvPr>
          <p:cNvSpPr txBox="1"/>
          <p:nvPr/>
        </p:nvSpPr>
        <p:spPr>
          <a:xfrm>
            <a:off x="2027617" y="3626882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2015</a:t>
            </a:r>
          </a:p>
        </p:txBody>
      </p: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77F250DB-2F0D-92C0-215E-75310ECD40BF}"/>
              </a:ext>
            </a:extLst>
          </p:cNvPr>
          <p:cNvCxnSpPr>
            <a:cxnSpLocks/>
          </p:cNvCxnSpPr>
          <p:nvPr/>
        </p:nvCxnSpPr>
        <p:spPr>
          <a:xfrm>
            <a:off x="981106" y="3143700"/>
            <a:ext cx="0" cy="396000"/>
          </a:xfrm>
          <a:prstGeom prst="line">
            <a:avLst/>
          </a:prstGeom>
          <a:noFill/>
          <a:ln w="19050" cap="flat">
            <a:solidFill>
              <a:srgbClr val="802AF3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D4352FA7-2210-7B4A-05DA-96872EBC3AED}"/>
              </a:ext>
            </a:extLst>
          </p:cNvPr>
          <p:cNvSpPr txBox="1"/>
          <p:nvPr/>
        </p:nvSpPr>
        <p:spPr>
          <a:xfrm>
            <a:off x="1773189" y="5533338"/>
            <a:ext cx="1963743" cy="6924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Estruturação área de </a:t>
            </a: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Excelência do CSC 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e </a:t>
            </a:r>
          </a:p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Criação do </a:t>
            </a: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RADAR</a:t>
            </a: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BD5451B3-B63A-B082-F9DD-77EA04E6E6BA}"/>
              </a:ext>
            </a:extLst>
          </p:cNvPr>
          <p:cNvSpPr/>
          <p:nvPr/>
        </p:nvSpPr>
        <p:spPr>
          <a:xfrm>
            <a:off x="3694284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EEB6CA70-BCD6-A49F-752A-9FE1B0FD46C7}"/>
              </a:ext>
            </a:extLst>
          </p:cNvPr>
          <p:cNvSpPr/>
          <p:nvPr/>
        </p:nvSpPr>
        <p:spPr>
          <a:xfrm>
            <a:off x="4773176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D260C914-5A94-F1B5-05EA-D48493DD33A5}"/>
              </a:ext>
            </a:extLst>
          </p:cNvPr>
          <p:cNvSpPr/>
          <p:nvPr/>
        </p:nvSpPr>
        <p:spPr>
          <a:xfrm>
            <a:off x="5629937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D1CBF435-DAB7-0AA1-8279-664C1BB335F8}"/>
              </a:ext>
            </a:extLst>
          </p:cNvPr>
          <p:cNvSpPr/>
          <p:nvPr/>
        </p:nvSpPr>
        <p:spPr>
          <a:xfrm>
            <a:off x="6486698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DE1609B6-3C32-F3D6-E052-4CE8D54A5299}"/>
              </a:ext>
            </a:extLst>
          </p:cNvPr>
          <p:cNvSpPr/>
          <p:nvPr/>
        </p:nvSpPr>
        <p:spPr>
          <a:xfrm>
            <a:off x="7343459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95E50464-2C8D-796A-318F-22DE1CC2A79B}"/>
              </a:ext>
            </a:extLst>
          </p:cNvPr>
          <p:cNvSpPr/>
          <p:nvPr/>
        </p:nvSpPr>
        <p:spPr>
          <a:xfrm>
            <a:off x="8200220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FFDAEDB0-E1C0-0927-CB16-C19D02F0E6B9}"/>
              </a:ext>
            </a:extLst>
          </p:cNvPr>
          <p:cNvSpPr/>
          <p:nvPr/>
        </p:nvSpPr>
        <p:spPr>
          <a:xfrm>
            <a:off x="9056981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A758B61C-7D1E-E40F-7B76-65439F1BB431}"/>
              </a:ext>
            </a:extLst>
          </p:cNvPr>
          <p:cNvSpPr/>
          <p:nvPr/>
        </p:nvSpPr>
        <p:spPr>
          <a:xfrm>
            <a:off x="9913744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856AED24-CC56-EC97-6875-F760DB11D1BF}"/>
              </a:ext>
            </a:extLst>
          </p:cNvPr>
          <p:cNvSpPr txBox="1"/>
          <p:nvPr/>
        </p:nvSpPr>
        <p:spPr>
          <a:xfrm>
            <a:off x="9362981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2023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38A74076-5932-C607-6314-3C9F5B61D2B4}"/>
              </a:ext>
            </a:extLst>
          </p:cNvPr>
          <p:cNvSpPr txBox="1"/>
          <p:nvPr/>
        </p:nvSpPr>
        <p:spPr>
          <a:xfrm>
            <a:off x="8482537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2022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8E309163-8300-4122-A2E1-32E91FC75D46}"/>
              </a:ext>
            </a:extLst>
          </p:cNvPr>
          <p:cNvSpPr txBox="1"/>
          <p:nvPr/>
        </p:nvSpPr>
        <p:spPr>
          <a:xfrm>
            <a:off x="7602093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2021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59E5668D-338C-61A4-29B3-85955BC35BE1}"/>
              </a:ext>
            </a:extLst>
          </p:cNvPr>
          <p:cNvSpPr txBox="1"/>
          <p:nvPr/>
        </p:nvSpPr>
        <p:spPr>
          <a:xfrm>
            <a:off x="6756656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2020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AEBA4794-3DBD-694E-C37D-A0E5CE805503}"/>
              </a:ext>
            </a:extLst>
          </p:cNvPr>
          <p:cNvSpPr txBox="1"/>
          <p:nvPr/>
        </p:nvSpPr>
        <p:spPr>
          <a:xfrm>
            <a:off x="5926264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2019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3F81E5FA-57C5-F1A9-C76C-53A95561767B}"/>
              </a:ext>
            </a:extLst>
          </p:cNvPr>
          <p:cNvSpPr txBox="1"/>
          <p:nvPr/>
        </p:nvSpPr>
        <p:spPr>
          <a:xfrm>
            <a:off x="5045739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2018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0A79BBF-FC48-0D74-90EA-131784368A95}"/>
              </a:ext>
            </a:extLst>
          </p:cNvPr>
          <p:cNvSpPr txBox="1"/>
          <p:nvPr/>
        </p:nvSpPr>
        <p:spPr>
          <a:xfrm>
            <a:off x="4230707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2017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414C0079-2F2B-B093-C42E-1320C32389C4}"/>
              </a:ext>
            </a:extLst>
          </p:cNvPr>
          <p:cNvSpPr txBox="1"/>
          <p:nvPr/>
        </p:nvSpPr>
        <p:spPr>
          <a:xfrm>
            <a:off x="3119840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2016</a:t>
            </a:r>
          </a:p>
        </p:txBody>
      </p: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F85AF5EE-A175-44B0-E63A-953659CFD288}"/>
              </a:ext>
            </a:extLst>
          </p:cNvPr>
          <p:cNvCxnSpPr>
            <a:cxnSpLocks/>
          </p:cNvCxnSpPr>
          <p:nvPr/>
        </p:nvCxnSpPr>
        <p:spPr>
          <a:xfrm>
            <a:off x="4938402" y="4505022"/>
            <a:ext cx="0" cy="574158"/>
          </a:xfrm>
          <a:prstGeom prst="line">
            <a:avLst/>
          </a:prstGeom>
          <a:noFill/>
          <a:ln w="19050" cap="flat">
            <a:solidFill>
              <a:srgbClr val="802AF3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3D58BED9-A6F1-B190-584A-69AD028331C3}"/>
              </a:ext>
            </a:extLst>
          </p:cNvPr>
          <p:cNvSpPr txBox="1"/>
          <p:nvPr/>
        </p:nvSpPr>
        <p:spPr>
          <a:xfrm>
            <a:off x="5032692" y="1914094"/>
            <a:ext cx="1538939" cy="477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Piloto e implantação</a:t>
            </a:r>
            <a:endParaRPr kumimoji="0" lang="pt-BR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xiforma" panose="00000500000000000000" pitchFamily="2" charset="0"/>
              <a:ea typeface="+mn-ea"/>
              <a:cs typeface="Calibri"/>
              <a:sym typeface="Calibri"/>
            </a:endParaRP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41599EA7-1B46-7C71-A684-6946E7375CE3}"/>
              </a:ext>
            </a:extLst>
          </p:cNvPr>
          <p:cNvSpPr txBox="1"/>
          <p:nvPr/>
        </p:nvSpPr>
        <p:spPr>
          <a:xfrm>
            <a:off x="5813664" y="5538444"/>
            <a:ext cx="1652068" cy="477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Implantação </a:t>
            </a: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ServiceNow</a:t>
            </a:r>
          </a:p>
        </p:txBody>
      </p: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2815D87C-707B-355F-0AF3-11460F6F944C}"/>
              </a:ext>
            </a:extLst>
          </p:cNvPr>
          <p:cNvCxnSpPr>
            <a:cxnSpLocks/>
          </p:cNvCxnSpPr>
          <p:nvPr/>
        </p:nvCxnSpPr>
        <p:spPr>
          <a:xfrm>
            <a:off x="5774190" y="2920878"/>
            <a:ext cx="0" cy="574158"/>
          </a:xfrm>
          <a:prstGeom prst="line">
            <a:avLst/>
          </a:prstGeom>
          <a:noFill/>
          <a:ln w="19050" cap="flat">
            <a:solidFill>
              <a:srgbClr val="802AF3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2" name="Imagem 101" descr="Logotipo&#10;&#10;Descrição gerada automaticamente">
            <a:extLst>
              <a:ext uri="{FF2B5EF4-FFF2-40B4-BE49-F238E27FC236}">
                <a16:creationId xmlns:a16="http://schemas.microsoft.com/office/drawing/2014/main" id="{6D3AD98E-239C-6826-C3A9-013F225D43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48" y="2504165"/>
            <a:ext cx="1078428" cy="254323"/>
          </a:xfrm>
          <a:prstGeom prst="rect">
            <a:avLst/>
          </a:prstGeom>
        </p:spPr>
      </p:pic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013AE01B-87F9-1F5B-B911-0442CB7FF29F}"/>
              </a:ext>
            </a:extLst>
          </p:cNvPr>
          <p:cNvSpPr txBox="1"/>
          <p:nvPr/>
        </p:nvSpPr>
        <p:spPr>
          <a:xfrm>
            <a:off x="4111920" y="5176490"/>
            <a:ext cx="1652068" cy="6924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Piloto e implantação</a:t>
            </a:r>
          </a:p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RPA</a:t>
            </a:r>
          </a:p>
        </p:txBody>
      </p:sp>
      <p:pic>
        <p:nvPicPr>
          <p:cNvPr id="104" name="Picture 8" descr="ServiceNow logo in transparent PNG and vectorized SVG formats">
            <a:extLst>
              <a:ext uri="{FF2B5EF4-FFF2-40B4-BE49-F238E27FC236}">
                <a16:creationId xmlns:a16="http://schemas.microsoft.com/office/drawing/2014/main" id="{7E47E393-0C44-9C9F-0030-1A9FE2100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961" y="5101338"/>
            <a:ext cx="483467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Gráfico 104" descr="Robô com preenchimento sólido">
            <a:extLst>
              <a:ext uri="{FF2B5EF4-FFF2-40B4-BE49-F238E27FC236}">
                <a16:creationId xmlns:a16="http://schemas.microsoft.com/office/drawing/2014/main" id="{3964CBDB-60B5-4CBF-94F7-02C9F7F96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3769" y="5841884"/>
            <a:ext cx="508370" cy="508370"/>
          </a:xfrm>
          <a:prstGeom prst="rect">
            <a:avLst/>
          </a:prstGeom>
        </p:spPr>
      </p:pic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E583083A-AC7A-8C16-415F-624EB4F4A2C0}"/>
              </a:ext>
            </a:extLst>
          </p:cNvPr>
          <p:cNvCxnSpPr>
            <a:cxnSpLocks/>
          </p:cNvCxnSpPr>
          <p:nvPr/>
        </p:nvCxnSpPr>
        <p:spPr>
          <a:xfrm>
            <a:off x="9197413" y="2920878"/>
            <a:ext cx="0" cy="574158"/>
          </a:xfrm>
          <a:prstGeom prst="line">
            <a:avLst/>
          </a:prstGeom>
          <a:noFill/>
          <a:ln w="19050" cap="flat">
            <a:solidFill>
              <a:srgbClr val="802AF3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1FB5D9B2-93D2-8109-9330-4EE00266DD6C}"/>
              </a:ext>
            </a:extLst>
          </p:cNvPr>
          <p:cNvSpPr txBox="1"/>
          <p:nvPr/>
        </p:nvSpPr>
        <p:spPr>
          <a:xfrm>
            <a:off x="8482537" y="1969070"/>
            <a:ext cx="1496914" cy="477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Lançamento </a:t>
            </a: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Chatbot</a:t>
            </a:r>
          </a:p>
        </p:txBody>
      </p:sp>
      <p:pic>
        <p:nvPicPr>
          <p:cNvPr id="108" name="Gráfico 107" descr="Chat com preenchimento sólido">
            <a:extLst>
              <a:ext uri="{FF2B5EF4-FFF2-40B4-BE49-F238E27FC236}">
                <a16:creationId xmlns:a16="http://schemas.microsoft.com/office/drawing/2014/main" id="{4CA2AECD-1CDA-8D62-B233-4982F28D06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0689" y="2416708"/>
            <a:ext cx="513447" cy="513447"/>
          </a:xfrm>
          <a:prstGeom prst="rect">
            <a:avLst/>
          </a:prstGeom>
        </p:spPr>
      </p:pic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E1D676A1-0781-EEFD-420C-0F4494B46664}"/>
              </a:ext>
            </a:extLst>
          </p:cNvPr>
          <p:cNvSpPr txBox="1"/>
          <p:nvPr/>
        </p:nvSpPr>
        <p:spPr>
          <a:xfrm>
            <a:off x="4768437" y="1389074"/>
            <a:ext cx="2047927" cy="477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Dados&gt; </a:t>
            </a: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Migração </a:t>
            </a:r>
            <a:r>
              <a:rPr kumimoji="0" lang="pt-BR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Power BI</a:t>
            </a:r>
          </a:p>
        </p:txBody>
      </p:sp>
      <p:pic>
        <p:nvPicPr>
          <p:cNvPr id="110" name="Picture 2" descr="Power BI Ícone - Download Grátis, PNG e Vetores">
            <a:extLst>
              <a:ext uri="{FF2B5EF4-FFF2-40B4-BE49-F238E27FC236}">
                <a16:creationId xmlns:a16="http://schemas.microsoft.com/office/drawing/2014/main" id="{F3546C23-FA9B-BF39-3130-5CF970ADB7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5" b="10525"/>
          <a:stretch/>
        </p:blipFill>
        <p:spPr bwMode="auto">
          <a:xfrm>
            <a:off x="5589052" y="924743"/>
            <a:ext cx="476836" cy="37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1" name="Conector reto 110">
            <a:extLst>
              <a:ext uri="{FF2B5EF4-FFF2-40B4-BE49-F238E27FC236}">
                <a16:creationId xmlns:a16="http://schemas.microsoft.com/office/drawing/2014/main" id="{BF34022B-852A-0D72-325D-ABBCB97966EF}"/>
              </a:ext>
            </a:extLst>
          </p:cNvPr>
          <p:cNvCxnSpPr>
            <a:cxnSpLocks/>
          </p:cNvCxnSpPr>
          <p:nvPr/>
        </p:nvCxnSpPr>
        <p:spPr>
          <a:xfrm>
            <a:off x="3847284" y="2960635"/>
            <a:ext cx="0" cy="574158"/>
          </a:xfrm>
          <a:prstGeom prst="line">
            <a:avLst/>
          </a:prstGeom>
          <a:noFill/>
          <a:ln w="19050" cap="flat">
            <a:solidFill>
              <a:srgbClr val="802AF3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285EC6BC-0CC6-8C63-ED4A-CBD9AF2F4D33}"/>
              </a:ext>
            </a:extLst>
          </p:cNvPr>
          <p:cNvSpPr txBox="1"/>
          <p:nvPr/>
        </p:nvSpPr>
        <p:spPr>
          <a:xfrm>
            <a:off x="3032424" y="2217381"/>
            <a:ext cx="1652068" cy="6924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Dados &gt; 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Implantação </a:t>
            </a: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Qlikview</a:t>
            </a:r>
          </a:p>
        </p:txBody>
      </p: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E9CF68DE-184A-64B8-E674-0BA20907547B}"/>
              </a:ext>
            </a:extLst>
          </p:cNvPr>
          <p:cNvCxnSpPr>
            <a:cxnSpLocks/>
          </p:cNvCxnSpPr>
          <p:nvPr/>
        </p:nvCxnSpPr>
        <p:spPr>
          <a:xfrm>
            <a:off x="6639698" y="4505022"/>
            <a:ext cx="0" cy="574158"/>
          </a:xfrm>
          <a:prstGeom prst="line">
            <a:avLst/>
          </a:prstGeom>
          <a:noFill/>
          <a:ln w="19050" cap="flat">
            <a:solidFill>
              <a:srgbClr val="802AF3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4" name="Conector reto 113">
            <a:extLst>
              <a:ext uri="{FF2B5EF4-FFF2-40B4-BE49-F238E27FC236}">
                <a16:creationId xmlns:a16="http://schemas.microsoft.com/office/drawing/2014/main" id="{27AC85B8-690C-BB31-63F4-557A6CFCA5EB}"/>
              </a:ext>
            </a:extLst>
          </p:cNvPr>
          <p:cNvCxnSpPr>
            <a:cxnSpLocks/>
          </p:cNvCxnSpPr>
          <p:nvPr/>
        </p:nvCxnSpPr>
        <p:spPr>
          <a:xfrm>
            <a:off x="7465732" y="2920878"/>
            <a:ext cx="0" cy="574158"/>
          </a:xfrm>
          <a:prstGeom prst="line">
            <a:avLst/>
          </a:prstGeom>
          <a:noFill/>
          <a:ln w="19050" cap="flat">
            <a:solidFill>
              <a:srgbClr val="802AF3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5" name="Conector reto 114">
            <a:extLst>
              <a:ext uri="{FF2B5EF4-FFF2-40B4-BE49-F238E27FC236}">
                <a16:creationId xmlns:a16="http://schemas.microsoft.com/office/drawing/2014/main" id="{9FAFE9BB-B322-A1EB-ED9C-AB209AA641E9}"/>
              </a:ext>
            </a:extLst>
          </p:cNvPr>
          <p:cNvCxnSpPr>
            <a:cxnSpLocks/>
          </p:cNvCxnSpPr>
          <p:nvPr/>
        </p:nvCxnSpPr>
        <p:spPr>
          <a:xfrm>
            <a:off x="8353220" y="4505022"/>
            <a:ext cx="0" cy="574158"/>
          </a:xfrm>
          <a:prstGeom prst="line">
            <a:avLst/>
          </a:prstGeom>
          <a:noFill/>
          <a:ln w="19050" cap="flat">
            <a:solidFill>
              <a:srgbClr val="802AF3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id="{C8FB0AF6-15D3-E3D8-0F63-486CEFBD0AEF}"/>
              </a:ext>
            </a:extLst>
          </p:cNvPr>
          <p:cNvCxnSpPr>
            <a:cxnSpLocks/>
          </p:cNvCxnSpPr>
          <p:nvPr/>
        </p:nvCxnSpPr>
        <p:spPr>
          <a:xfrm>
            <a:off x="10077467" y="4505022"/>
            <a:ext cx="0" cy="574158"/>
          </a:xfrm>
          <a:prstGeom prst="line">
            <a:avLst/>
          </a:prstGeom>
          <a:noFill/>
          <a:ln w="19050" cap="flat">
            <a:solidFill>
              <a:srgbClr val="802AF3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78B321B6-983D-AC62-0B58-7C3B042479E0}"/>
              </a:ext>
            </a:extLst>
          </p:cNvPr>
          <p:cNvSpPr txBox="1"/>
          <p:nvPr/>
        </p:nvSpPr>
        <p:spPr>
          <a:xfrm>
            <a:off x="8893460" y="5137836"/>
            <a:ext cx="2368014" cy="1123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Projetos iniciais</a:t>
            </a:r>
          </a:p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 IA</a:t>
            </a:r>
          </a:p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xiforma" panose="00000500000000000000" pitchFamily="2" charset="0"/>
              <a:ea typeface="+mn-ea"/>
              <a:cs typeface="Calibri"/>
              <a:sym typeface="Calibri"/>
            </a:endParaRPr>
          </a:p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COE CSC &gt; Prestação de serviço para toda a cia</a:t>
            </a:r>
          </a:p>
        </p:txBody>
      </p:sp>
      <p:pic>
        <p:nvPicPr>
          <p:cNvPr id="118" name="Picture 2" descr="location Icon 5492338">
            <a:extLst>
              <a:ext uri="{FF2B5EF4-FFF2-40B4-BE49-F238E27FC236}">
                <a16:creationId xmlns:a16="http://schemas.microsoft.com/office/drawing/2014/main" id="{CB4F5DE5-E623-EF9B-5C69-7747CD28F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81" y="2073217"/>
            <a:ext cx="513447" cy="51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8092FE91-DCEF-C0B6-6C52-9A61AFFFEF66}"/>
              </a:ext>
            </a:extLst>
          </p:cNvPr>
          <p:cNvSpPr txBox="1"/>
          <p:nvPr/>
        </p:nvSpPr>
        <p:spPr>
          <a:xfrm>
            <a:off x="7527186" y="5222474"/>
            <a:ext cx="1652068" cy="477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Troca </a:t>
            </a: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ERP</a:t>
            </a:r>
          </a:p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Implantação</a:t>
            </a:r>
          </a:p>
        </p:txBody>
      </p:sp>
      <p:pic>
        <p:nvPicPr>
          <p:cNvPr id="121" name="Picture 8" descr="Logo SAP – Logos PNG">
            <a:extLst>
              <a:ext uri="{FF2B5EF4-FFF2-40B4-BE49-F238E27FC236}">
                <a16:creationId xmlns:a16="http://schemas.microsoft.com/office/drawing/2014/main" id="{AA67EF16-029C-C5E2-5AB1-50C47D342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4" b="21340"/>
          <a:stretch/>
        </p:blipFill>
        <p:spPr bwMode="auto">
          <a:xfrm>
            <a:off x="8002374" y="5668509"/>
            <a:ext cx="723784" cy="46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2F9224F6-2C3B-F8D9-E9D9-078EAF0B1B9F}"/>
              </a:ext>
            </a:extLst>
          </p:cNvPr>
          <p:cNvCxnSpPr>
            <a:cxnSpLocks/>
          </p:cNvCxnSpPr>
          <p:nvPr/>
        </p:nvCxnSpPr>
        <p:spPr>
          <a:xfrm>
            <a:off x="2768393" y="4479186"/>
            <a:ext cx="0" cy="468000"/>
          </a:xfrm>
          <a:prstGeom prst="line">
            <a:avLst/>
          </a:prstGeom>
          <a:noFill/>
          <a:ln w="19050" cap="flat">
            <a:solidFill>
              <a:srgbClr val="802AF3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3" name="Elipse 122">
            <a:extLst>
              <a:ext uri="{FF2B5EF4-FFF2-40B4-BE49-F238E27FC236}">
                <a16:creationId xmlns:a16="http://schemas.microsoft.com/office/drawing/2014/main" id="{9611036A-FEC0-F939-3C44-EDBF13772854}"/>
              </a:ext>
            </a:extLst>
          </p:cNvPr>
          <p:cNvSpPr/>
          <p:nvPr/>
        </p:nvSpPr>
        <p:spPr>
          <a:xfrm>
            <a:off x="878540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124" name="CaixaDeTexto 123">
            <a:extLst>
              <a:ext uri="{FF2B5EF4-FFF2-40B4-BE49-F238E27FC236}">
                <a16:creationId xmlns:a16="http://schemas.microsoft.com/office/drawing/2014/main" id="{0A646588-8F15-7B8E-12FC-3D63315F2C83}"/>
              </a:ext>
            </a:extLst>
          </p:cNvPr>
          <p:cNvSpPr txBox="1"/>
          <p:nvPr/>
        </p:nvSpPr>
        <p:spPr>
          <a:xfrm>
            <a:off x="1457136" y="4952487"/>
            <a:ext cx="2622514" cy="477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Integrações de empresas &gt; Reestruturação CSC</a:t>
            </a:r>
          </a:p>
        </p:txBody>
      </p:sp>
      <p:sp>
        <p:nvSpPr>
          <p:cNvPr id="125" name="Elipse 124">
            <a:extLst>
              <a:ext uri="{FF2B5EF4-FFF2-40B4-BE49-F238E27FC236}">
                <a16:creationId xmlns:a16="http://schemas.microsoft.com/office/drawing/2014/main" id="{44259018-B716-E3F0-9766-7B0D4381932E}"/>
              </a:ext>
            </a:extLst>
          </p:cNvPr>
          <p:cNvSpPr/>
          <p:nvPr/>
        </p:nvSpPr>
        <p:spPr>
          <a:xfrm>
            <a:off x="10777530" y="41475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6F995A90-9719-50B8-CA2B-F1C673B824C8}"/>
              </a:ext>
            </a:extLst>
          </p:cNvPr>
          <p:cNvSpPr txBox="1"/>
          <p:nvPr/>
        </p:nvSpPr>
        <p:spPr>
          <a:xfrm>
            <a:off x="10226767" y="3648470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2024</a:t>
            </a:r>
          </a:p>
        </p:txBody>
      </p:sp>
      <p:sp>
        <p:nvSpPr>
          <p:cNvPr id="127" name="CaixaDeTexto 126">
            <a:extLst>
              <a:ext uri="{FF2B5EF4-FFF2-40B4-BE49-F238E27FC236}">
                <a16:creationId xmlns:a16="http://schemas.microsoft.com/office/drawing/2014/main" id="{4ACFD3E4-6984-E6EF-AD98-C177554B6887}"/>
              </a:ext>
            </a:extLst>
          </p:cNvPr>
          <p:cNvSpPr txBox="1"/>
          <p:nvPr/>
        </p:nvSpPr>
        <p:spPr>
          <a:xfrm>
            <a:off x="6541614" y="2232239"/>
            <a:ext cx="1848236" cy="6924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Autosserviços e termos digitais via ServiceNow</a:t>
            </a:r>
          </a:p>
        </p:txBody>
      </p:sp>
      <p:cxnSp>
        <p:nvCxnSpPr>
          <p:cNvPr id="128" name="Conector reto 127">
            <a:extLst>
              <a:ext uri="{FF2B5EF4-FFF2-40B4-BE49-F238E27FC236}">
                <a16:creationId xmlns:a16="http://schemas.microsoft.com/office/drawing/2014/main" id="{8DFEBDA2-D9CD-FE7D-C955-3C194BD917AE}"/>
              </a:ext>
            </a:extLst>
          </p:cNvPr>
          <p:cNvCxnSpPr>
            <a:cxnSpLocks/>
          </p:cNvCxnSpPr>
          <p:nvPr/>
        </p:nvCxnSpPr>
        <p:spPr>
          <a:xfrm>
            <a:off x="11009899" y="2920878"/>
            <a:ext cx="0" cy="574158"/>
          </a:xfrm>
          <a:prstGeom prst="line">
            <a:avLst/>
          </a:prstGeom>
          <a:noFill/>
          <a:ln w="19050" cap="flat">
            <a:solidFill>
              <a:srgbClr val="802AF3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3" name="CaixaDeTexto 182">
            <a:extLst>
              <a:ext uri="{FF2B5EF4-FFF2-40B4-BE49-F238E27FC236}">
                <a16:creationId xmlns:a16="http://schemas.microsoft.com/office/drawing/2014/main" id="{ADDA2480-D223-07AF-09FC-FABF063763FD}"/>
              </a:ext>
            </a:extLst>
          </p:cNvPr>
          <p:cNvSpPr txBox="1"/>
          <p:nvPr/>
        </p:nvSpPr>
        <p:spPr>
          <a:xfrm>
            <a:off x="10047630" y="1750324"/>
            <a:ext cx="1886309" cy="1338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Internalização de soluções </a:t>
            </a:r>
          </a:p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xiforma" panose="00000500000000000000" pitchFamily="2" charset="0"/>
              <a:ea typeface="+mn-ea"/>
              <a:cs typeface="Calibri"/>
              <a:sym typeface="Calibri"/>
            </a:endParaRPr>
          </a:p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Novas centralizações</a:t>
            </a:r>
          </a:p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xiforma" panose="00000500000000000000" pitchFamily="2" charset="0"/>
              <a:ea typeface="+mn-ea"/>
              <a:cs typeface="Calibri"/>
              <a:sym typeface="Calibri"/>
            </a:endParaRPr>
          </a:p>
        </p:txBody>
      </p:sp>
      <p:sp>
        <p:nvSpPr>
          <p:cNvPr id="185" name="CaixaDeTexto 184">
            <a:extLst>
              <a:ext uri="{FF2B5EF4-FFF2-40B4-BE49-F238E27FC236}">
                <a16:creationId xmlns:a16="http://schemas.microsoft.com/office/drawing/2014/main" id="{1DB9ABB8-F412-72BF-A95D-969AA4E8C477}"/>
              </a:ext>
            </a:extLst>
          </p:cNvPr>
          <p:cNvSpPr txBox="1"/>
          <p:nvPr/>
        </p:nvSpPr>
        <p:spPr>
          <a:xfrm>
            <a:off x="8472998" y="1272458"/>
            <a:ext cx="1496914" cy="6924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RPA &gt; 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Power Automate e Python</a:t>
            </a:r>
            <a:endParaRPr kumimoji="0" lang="pt-BR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xiforma" panose="00000500000000000000" pitchFamily="2" charset="0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0079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CB8373DE-01AB-5BCC-46B2-7F6F0E9ED034}"/>
              </a:ext>
            </a:extLst>
          </p:cNvPr>
          <p:cNvCxnSpPr>
            <a:cxnSpLocks/>
          </p:cNvCxnSpPr>
          <p:nvPr/>
        </p:nvCxnSpPr>
        <p:spPr>
          <a:xfrm>
            <a:off x="693434" y="4278303"/>
            <a:ext cx="10548000" cy="0"/>
          </a:xfrm>
          <a:prstGeom prst="line">
            <a:avLst/>
          </a:prstGeom>
          <a:noFill/>
          <a:ln w="28575" cap="flat">
            <a:solidFill>
              <a:srgbClr val="2A2D3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76E56779-BFED-7047-38C7-A5F2F719035E}"/>
              </a:ext>
            </a:extLst>
          </p:cNvPr>
          <p:cNvSpPr txBox="1"/>
          <p:nvPr/>
        </p:nvSpPr>
        <p:spPr>
          <a:xfrm>
            <a:off x="253662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2012</a:t>
            </a:r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CD00A19C-2F2D-FD28-FF6A-3444CCE8EDA4}"/>
              </a:ext>
            </a:extLst>
          </p:cNvPr>
          <p:cNvSpPr/>
          <p:nvPr/>
        </p:nvSpPr>
        <p:spPr>
          <a:xfrm>
            <a:off x="2615393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3D99E470-9845-672B-65B3-A923FDA4DB33}"/>
              </a:ext>
            </a:extLst>
          </p:cNvPr>
          <p:cNvSpPr txBox="1"/>
          <p:nvPr/>
        </p:nvSpPr>
        <p:spPr>
          <a:xfrm>
            <a:off x="2027617" y="3626882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2015</a:t>
            </a: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BD5451B3-B63A-B082-F9DD-77EA04E6E6BA}"/>
              </a:ext>
            </a:extLst>
          </p:cNvPr>
          <p:cNvSpPr/>
          <p:nvPr/>
        </p:nvSpPr>
        <p:spPr>
          <a:xfrm>
            <a:off x="3694284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EEB6CA70-BCD6-A49F-752A-9FE1B0FD46C7}"/>
              </a:ext>
            </a:extLst>
          </p:cNvPr>
          <p:cNvSpPr/>
          <p:nvPr/>
        </p:nvSpPr>
        <p:spPr>
          <a:xfrm>
            <a:off x="4773176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D260C914-5A94-F1B5-05EA-D48493DD33A5}"/>
              </a:ext>
            </a:extLst>
          </p:cNvPr>
          <p:cNvSpPr/>
          <p:nvPr/>
        </p:nvSpPr>
        <p:spPr>
          <a:xfrm>
            <a:off x="5629937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D1CBF435-DAB7-0AA1-8279-664C1BB335F8}"/>
              </a:ext>
            </a:extLst>
          </p:cNvPr>
          <p:cNvSpPr/>
          <p:nvPr/>
        </p:nvSpPr>
        <p:spPr>
          <a:xfrm>
            <a:off x="6486698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DE1609B6-3C32-F3D6-E052-4CE8D54A5299}"/>
              </a:ext>
            </a:extLst>
          </p:cNvPr>
          <p:cNvSpPr/>
          <p:nvPr/>
        </p:nvSpPr>
        <p:spPr>
          <a:xfrm>
            <a:off x="7343459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95E50464-2C8D-796A-318F-22DE1CC2A79B}"/>
              </a:ext>
            </a:extLst>
          </p:cNvPr>
          <p:cNvSpPr/>
          <p:nvPr/>
        </p:nvSpPr>
        <p:spPr>
          <a:xfrm>
            <a:off x="8200220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FFDAEDB0-E1C0-0927-CB16-C19D02F0E6B9}"/>
              </a:ext>
            </a:extLst>
          </p:cNvPr>
          <p:cNvSpPr/>
          <p:nvPr/>
        </p:nvSpPr>
        <p:spPr>
          <a:xfrm>
            <a:off x="9056981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A758B61C-7D1E-E40F-7B76-65439F1BB431}"/>
              </a:ext>
            </a:extLst>
          </p:cNvPr>
          <p:cNvSpPr/>
          <p:nvPr/>
        </p:nvSpPr>
        <p:spPr>
          <a:xfrm>
            <a:off x="9913744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856AED24-CC56-EC97-6875-F760DB11D1BF}"/>
              </a:ext>
            </a:extLst>
          </p:cNvPr>
          <p:cNvSpPr txBox="1"/>
          <p:nvPr/>
        </p:nvSpPr>
        <p:spPr>
          <a:xfrm>
            <a:off x="9362981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2023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38A74076-5932-C607-6314-3C9F5B61D2B4}"/>
              </a:ext>
            </a:extLst>
          </p:cNvPr>
          <p:cNvSpPr txBox="1"/>
          <p:nvPr/>
        </p:nvSpPr>
        <p:spPr>
          <a:xfrm>
            <a:off x="8482537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2022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8E309163-8300-4122-A2E1-32E91FC75D46}"/>
              </a:ext>
            </a:extLst>
          </p:cNvPr>
          <p:cNvSpPr txBox="1"/>
          <p:nvPr/>
        </p:nvSpPr>
        <p:spPr>
          <a:xfrm>
            <a:off x="7602093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2021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59E5668D-338C-61A4-29B3-85955BC35BE1}"/>
              </a:ext>
            </a:extLst>
          </p:cNvPr>
          <p:cNvSpPr txBox="1"/>
          <p:nvPr/>
        </p:nvSpPr>
        <p:spPr>
          <a:xfrm>
            <a:off x="6756656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2020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AEBA4794-3DBD-694E-C37D-A0E5CE805503}"/>
              </a:ext>
            </a:extLst>
          </p:cNvPr>
          <p:cNvSpPr txBox="1"/>
          <p:nvPr/>
        </p:nvSpPr>
        <p:spPr>
          <a:xfrm>
            <a:off x="5926264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2019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3F81E5FA-57C5-F1A9-C76C-53A95561767B}"/>
              </a:ext>
            </a:extLst>
          </p:cNvPr>
          <p:cNvSpPr txBox="1"/>
          <p:nvPr/>
        </p:nvSpPr>
        <p:spPr>
          <a:xfrm>
            <a:off x="5045739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2018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0A79BBF-FC48-0D74-90EA-131784368A95}"/>
              </a:ext>
            </a:extLst>
          </p:cNvPr>
          <p:cNvSpPr txBox="1"/>
          <p:nvPr/>
        </p:nvSpPr>
        <p:spPr>
          <a:xfrm>
            <a:off x="4230707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2017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414C0079-2F2B-B093-C42E-1320C32389C4}"/>
              </a:ext>
            </a:extLst>
          </p:cNvPr>
          <p:cNvSpPr txBox="1"/>
          <p:nvPr/>
        </p:nvSpPr>
        <p:spPr>
          <a:xfrm>
            <a:off x="3119840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2016</a:t>
            </a:r>
          </a:p>
        </p:txBody>
      </p:sp>
      <p:sp>
        <p:nvSpPr>
          <p:cNvPr id="123" name="Elipse 122">
            <a:extLst>
              <a:ext uri="{FF2B5EF4-FFF2-40B4-BE49-F238E27FC236}">
                <a16:creationId xmlns:a16="http://schemas.microsoft.com/office/drawing/2014/main" id="{9611036A-FEC0-F939-3C44-EDBF13772854}"/>
              </a:ext>
            </a:extLst>
          </p:cNvPr>
          <p:cNvSpPr/>
          <p:nvPr/>
        </p:nvSpPr>
        <p:spPr>
          <a:xfrm>
            <a:off x="878540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125" name="Elipse 124">
            <a:extLst>
              <a:ext uri="{FF2B5EF4-FFF2-40B4-BE49-F238E27FC236}">
                <a16:creationId xmlns:a16="http://schemas.microsoft.com/office/drawing/2014/main" id="{44259018-B716-E3F0-9766-7B0D4381932E}"/>
              </a:ext>
            </a:extLst>
          </p:cNvPr>
          <p:cNvSpPr/>
          <p:nvPr/>
        </p:nvSpPr>
        <p:spPr>
          <a:xfrm>
            <a:off x="10777530" y="41475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6F995A90-9719-50B8-CA2B-F1C673B824C8}"/>
              </a:ext>
            </a:extLst>
          </p:cNvPr>
          <p:cNvSpPr txBox="1"/>
          <p:nvPr/>
        </p:nvSpPr>
        <p:spPr>
          <a:xfrm>
            <a:off x="10226767" y="3648470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2024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B0ECA4E0-9F06-6AA6-BEE5-2E2A4781EA4A}"/>
              </a:ext>
            </a:extLst>
          </p:cNvPr>
          <p:cNvSpPr/>
          <p:nvPr/>
        </p:nvSpPr>
        <p:spPr>
          <a:xfrm rot="16200000">
            <a:off x="4544929" y="-392559"/>
            <a:ext cx="238327" cy="7360255"/>
          </a:xfrm>
          <a:prstGeom prst="rightBrace">
            <a:avLst/>
          </a:prstGeom>
          <a:ln w="19050">
            <a:solidFill>
              <a:srgbClr val="2A2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AAE8A23-D331-C963-8296-9CC8F17B6575}"/>
              </a:ext>
            </a:extLst>
          </p:cNvPr>
          <p:cNvSpPr txBox="1"/>
          <p:nvPr/>
        </p:nvSpPr>
        <p:spPr>
          <a:xfrm>
            <a:off x="3358532" y="2407456"/>
            <a:ext cx="261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010101"/>
                </a:solidFill>
                <a:latin typeface="Axiforma" panose="00000500000000000000" pitchFamily="2" charset="0"/>
              </a:rPr>
              <a:t>CSC</a:t>
            </a:r>
          </a:p>
          <a:p>
            <a:pPr algn="ctr"/>
            <a:r>
              <a:rPr lang="pt-BR" sz="1600" dirty="0">
                <a:solidFill>
                  <a:srgbClr val="010101"/>
                </a:solidFill>
                <a:latin typeface="Axiforma" panose="00000500000000000000" pitchFamily="2" charset="0"/>
              </a:rPr>
              <a:t>VP Gente &amp; Cultura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F4553D0-2CE5-4A26-898C-D1D1FB5F3D32}"/>
              </a:ext>
            </a:extLst>
          </p:cNvPr>
          <p:cNvSpPr txBox="1"/>
          <p:nvPr/>
        </p:nvSpPr>
        <p:spPr>
          <a:xfrm>
            <a:off x="8272799" y="2129302"/>
            <a:ext cx="188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010101"/>
                </a:solidFill>
                <a:latin typeface="Axiforma" panose="00000500000000000000" pitchFamily="2" charset="0"/>
              </a:rPr>
              <a:t>CSC</a:t>
            </a:r>
          </a:p>
          <a:p>
            <a:pPr algn="ctr"/>
            <a:r>
              <a:rPr lang="pt-BR" sz="1600" dirty="0">
                <a:solidFill>
                  <a:srgbClr val="010101"/>
                </a:solidFill>
                <a:latin typeface="Axiforma" panose="00000500000000000000" pitchFamily="2" charset="0"/>
              </a:rPr>
              <a:t>Gente &amp; Cultura</a:t>
            </a:r>
          </a:p>
          <a:p>
            <a:pPr algn="ctr"/>
            <a:r>
              <a:rPr lang="pt-BR" sz="1600" dirty="0">
                <a:solidFill>
                  <a:srgbClr val="010101"/>
                </a:solidFill>
                <a:latin typeface="Axiforma" panose="00000500000000000000" pitchFamily="2" charset="0"/>
              </a:rPr>
              <a:t>VP Finanças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56CD3F8-E21F-E091-372E-E494D5F30467}"/>
              </a:ext>
            </a:extLst>
          </p:cNvPr>
          <p:cNvSpPr txBox="1"/>
          <p:nvPr/>
        </p:nvSpPr>
        <p:spPr>
          <a:xfrm>
            <a:off x="8909485" y="5158788"/>
            <a:ext cx="22965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010101"/>
                </a:solidFill>
                <a:latin typeface="Axiforma" panose="00000500000000000000" pitchFamily="2" charset="0"/>
              </a:rPr>
              <a:t>CSC</a:t>
            </a:r>
          </a:p>
          <a:p>
            <a:pPr algn="ctr"/>
            <a:r>
              <a:rPr lang="pt-BR" sz="1600" dirty="0">
                <a:solidFill>
                  <a:srgbClr val="010101"/>
                </a:solidFill>
                <a:latin typeface="Axiforma" panose="00000500000000000000" pitchFamily="2" charset="0"/>
              </a:rPr>
              <a:t>VP Gente &amp; Cultura</a:t>
            </a:r>
          </a:p>
          <a:p>
            <a:pPr algn="ctr"/>
            <a:r>
              <a:rPr lang="pt-BR" sz="1600" dirty="0">
                <a:solidFill>
                  <a:srgbClr val="010101"/>
                </a:solidFill>
                <a:latin typeface="Axiforma" panose="00000500000000000000" pitchFamily="2" charset="0"/>
              </a:rPr>
              <a:t>VP Finanças </a:t>
            </a:r>
          </a:p>
          <a:p>
            <a:pPr algn="ctr"/>
            <a:r>
              <a:rPr lang="pt-BR" sz="1600" dirty="0">
                <a:solidFill>
                  <a:srgbClr val="010101"/>
                </a:solidFill>
                <a:latin typeface="Axiforma" panose="00000500000000000000" pitchFamily="2" charset="0"/>
              </a:rPr>
              <a:t>VP Tecnologia </a:t>
            </a:r>
          </a:p>
          <a:p>
            <a:pPr algn="ctr"/>
            <a:r>
              <a:rPr lang="pt-BR" sz="1600" dirty="0">
                <a:solidFill>
                  <a:srgbClr val="010101"/>
                </a:solidFill>
                <a:latin typeface="Axiforma" panose="00000500000000000000" pitchFamily="2" charset="0"/>
              </a:rPr>
              <a:t>BU Somos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3B4C29-7E23-D9F0-46C7-32B3A1825EA7}"/>
              </a:ext>
            </a:extLst>
          </p:cNvPr>
          <p:cNvSpPr txBox="1"/>
          <p:nvPr/>
        </p:nvSpPr>
        <p:spPr>
          <a:xfrm>
            <a:off x="10057744" y="1084017"/>
            <a:ext cx="18135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010101"/>
                </a:solidFill>
                <a:latin typeface="Axiforma" panose="00000500000000000000" pitchFamily="2" charset="0"/>
              </a:rPr>
              <a:t>CSC</a:t>
            </a:r>
          </a:p>
          <a:p>
            <a:pPr algn="ctr"/>
            <a:r>
              <a:rPr lang="pt-BR" sz="1600" dirty="0">
                <a:solidFill>
                  <a:srgbClr val="010101"/>
                </a:solidFill>
                <a:latin typeface="Axiforma" panose="00000500000000000000" pitchFamily="2" charset="0"/>
              </a:rPr>
              <a:t>Gente &amp; Cultura</a:t>
            </a:r>
          </a:p>
          <a:p>
            <a:pPr algn="ctr"/>
            <a:r>
              <a:rPr lang="pt-BR" sz="1600" dirty="0">
                <a:solidFill>
                  <a:srgbClr val="010101"/>
                </a:solidFill>
                <a:latin typeface="Axiforma" panose="00000500000000000000" pitchFamily="2" charset="0"/>
              </a:rPr>
              <a:t>VP Finanças</a:t>
            </a:r>
          </a:p>
          <a:p>
            <a:pPr algn="ctr"/>
            <a:r>
              <a:rPr lang="pt-BR" sz="1600" dirty="0">
                <a:solidFill>
                  <a:srgbClr val="010101"/>
                </a:solidFill>
                <a:latin typeface="Axiforma" panose="00000500000000000000" pitchFamily="2" charset="0"/>
              </a:rPr>
              <a:t>VPEX</a:t>
            </a:r>
          </a:p>
          <a:p>
            <a:pPr algn="ctr"/>
            <a:r>
              <a:rPr lang="pt-BR" sz="1600" dirty="0" err="1">
                <a:solidFill>
                  <a:srgbClr val="010101"/>
                </a:solidFill>
                <a:latin typeface="Axiforma" panose="00000500000000000000" pitchFamily="2" charset="0"/>
              </a:rPr>
              <a:t>VPCrescimento</a:t>
            </a:r>
            <a:endParaRPr lang="pt-BR" sz="1600" dirty="0">
              <a:solidFill>
                <a:srgbClr val="010101"/>
              </a:solidFill>
              <a:latin typeface="Axiforma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E5C55BC-B4F0-2B40-45AC-1D91D9767215}"/>
              </a:ext>
            </a:extLst>
          </p:cNvPr>
          <p:cNvSpPr txBox="1"/>
          <p:nvPr/>
        </p:nvSpPr>
        <p:spPr>
          <a:xfrm>
            <a:off x="415848" y="349723"/>
            <a:ext cx="6358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FF815C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COE CSC | </a:t>
            </a:r>
            <a:r>
              <a:rPr kumimoji="0" 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2A2D33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ATENDIMENTO DE ÁREAS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A23C077-CFE3-C5A6-68D5-3D4D554CBC7F}"/>
              </a:ext>
            </a:extLst>
          </p:cNvPr>
          <p:cNvSpPr/>
          <p:nvPr/>
        </p:nvSpPr>
        <p:spPr>
          <a:xfrm>
            <a:off x="10226767" y="2892542"/>
            <a:ext cx="1454889" cy="55857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tx1"/>
                </a:solidFill>
                <a:latin typeface="Axiforma" panose="00000500000000000000" pitchFamily="2" charset="0"/>
              </a:rPr>
              <a:t>Toda a empresa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F1E9C4F8-AECB-793F-DB59-1BEEFFD5779C}"/>
              </a:ext>
            </a:extLst>
          </p:cNvPr>
          <p:cNvSpPr/>
          <p:nvPr/>
        </p:nvSpPr>
        <p:spPr>
          <a:xfrm>
            <a:off x="10722259" y="2459367"/>
            <a:ext cx="463904" cy="354567"/>
          </a:xfrm>
          <a:prstGeom prst="downArrow">
            <a:avLst/>
          </a:prstGeom>
          <a:solidFill>
            <a:srgbClr val="2A2D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F110B23-597C-064E-D082-2EB7CCD6E88D}"/>
              </a:ext>
            </a:extLst>
          </p:cNvPr>
          <p:cNvCxnSpPr>
            <a:cxnSpLocks/>
          </p:cNvCxnSpPr>
          <p:nvPr/>
        </p:nvCxnSpPr>
        <p:spPr>
          <a:xfrm>
            <a:off x="9216820" y="3052724"/>
            <a:ext cx="0" cy="574158"/>
          </a:xfrm>
          <a:prstGeom prst="line">
            <a:avLst/>
          </a:prstGeom>
          <a:noFill/>
          <a:ln w="19050" cap="flat">
            <a:solidFill>
              <a:srgbClr val="802AF3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E2F092E0-CA2F-4DA8-268F-2D365FC03657}"/>
              </a:ext>
            </a:extLst>
          </p:cNvPr>
          <p:cNvCxnSpPr>
            <a:cxnSpLocks/>
          </p:cNvCxnSpPr>
          <p:nvPr/>
        </p:nvCxnSpPr>
        <p:spPr>
          <a:xfrm>
            <a:off x="10057744" y="4515764"/>
            <a:ext cx="0" cy="574158"/>
          </a:xfrm>
          <a:prstGeom prst="line">
            <a:avLst/>
          </a:prstGeom>
          <a:noFill/>
          <a:ln w="19050" cap="flat">
            <a:solidFill>
              <a:srgbClr val="802AF3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3443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CB8373DE-01AB-5BCC-46B2-7F6F0E9ED034}"/>
              </a:ext>
            </a:extLst>
          </p:cNvPr>
          <p:cNvCxnSpPr>
            <a:cxnSpLocks/>
          </p:cNvCxnSpPr>
          <p:nvPr/>
        </p:nvCxnSpPr>
        <p:spPr>
          <a:xfrm>
            <a:off x="693434" y="4278303"/>
            <a:ext cx="10548000" cy="0"/>
          </a:xfrm>
          <a:prstGeom prst="line">
            <a:avLst/>
          </a:prstGeom>
          <a:noFill/>
          <a:ln w="28575" cap="flat">
            <a:solidFill>
              <a:srgbClr val="2A2D3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76E56779-BFED-7047-38C7-A5F2F719035E}"/>
              </a:ext>
            </a:extLst>
          </p:cNvPr>
          <p:cNvSpPr txBox="1"/>
          <p:nvPr/>
        </p:nvSpPr>
        <p:spPr>
          <a:xfrm>
            <a:off x="253662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2012</a:t>
            </a:r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CD00A19C-2F2D-FD28-FF6A-3444CCE8EDA4}"/>
              </a:ext>
            </a:extLst>
          </p:cNvPr>
          <p:cNvSpPr/>
          <p:nvPr/>
        </p:nvSpPr>
        <p:spPr>
          <a:xfrm>
            <a:off x="2615393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3D99E470-9845-672B-65B3-A923FDA4DB33}"/>
              </a:ext>
            </a:extLst>
          </p:cNvPr>
          <p:cNvSpPr txBox="1"/>
          <p:nvPr/>
        </p:nvSpPr>
        <p:spPr>
          <a:xfrm>
            <a:off x="2027617" y="3626882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2015</a:t>
            </a: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BD5451B3-B63A-B082-F9DD-77EA04E6E6BA}"/>
              </a:ext>
            </a:extLst>
          </p:cNvPr>
          <p:cNvSpPr/>
          <p:nvPr/>
        </p:nvSpPr>
        <p:spPr>
          <a:xfrm>
            <a:off x="3694284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EEB6CA70-BCD6-A49F-752A-9FE1B0FD46C7}"/>
              </a:ext>
            </a:extLst>
          </p:cNvPr>
          <p:cNvSpPr/>
          <p:nvPr/>
        </p:nvSpPr>
        <p:spPr>
          <a:xfrm>
            <a:off x="4773176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D260C914-5A94-F1B5-05EA-D48493DD33A5}"/>
              </a:ext>
            </a:extLst>
          </p:cNvPr>
          <p:cNvSpPr/>
          <p:nvPr/>
        </p:nvSpPr>
        <p:spPr>
          <a:xfrm>
            <a:off x="5629937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D1CBF435-DAB7-0AA1-8279-664C1BB335F8}"/>
              </a:ext>
            </a:extLst>
          </p:cNvPr>
          <p:cNvSpPr/>
          <p:nvPr/>
        </p:nvSpPr>
        <p:spPr>
          <a:xfrm>
            <a:off x="6486698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DE1609B6-3C32-F3D6-E052-4CE8D54A5299}"/>
              </a:ext>
            </a:extLst>
          </p:cNvPr>
          <p:cNvSpPr/>
          <p:nvPr/>
        </p:nvSpPr>
        <p:spPr>
          <a:xfrm>
            <a:off x="7343459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95E50464-2C8D-796A-318F-22DE1CC2A79B}"/>
              </a:ext>
            </a:extLst>
          </p:cNvPr>
          <p:cNvSpPr/>
          <p:nvPr/>
        </p:nvSpPr>
        <p:spPr>
          <a:xfrm>
            <a:off x="8200220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FFDAEDB0-E1C0-0927-CB16-C19D02F0E6B9}"/>
              </a:ext>
            </a:extLst>
          </p:cNvPr>
          <p:cNvSpPr/>
          <p:nvPr/>
        </p:nvSpPr>
        <p:spPr>
          <a:xfrm>
            <a:off x="9056981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A758B61C-7D1E-E40F-7B76-65439F1BB431}"/>
              </a:ext>
            </a:extLst>
          </p:cNvPr>
          <p:cNvSpPr/>
          <p:nvPr/>
        </p:nvSpPr>
        <p:spPr>
          <a:xfrm>
            <a:off x="9913744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856AED24-CC56-EC97-6875-F760DB11D1BF}"/>
              </a:ext>
            </a:extLst>
          </p:cNvPr>
          <p:cNvSpPr txBox="1"/>
          <p:nvPr/>
        </p:nvSpPr>
        <p:spPr>
          <a:xfrm>
            <a:off x="9362981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2023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38A74076-5932-C607-6314-3C9F5B61D2B4}"/>
              </a:ext>
            </a:extLst>
          </p:cNvPr>
          <p:cNvSpPr txBox="1"/>
          <p:nvPr/>
        </p:nvSpPr>
        <p:spPr>
          <a:xfrm>
            <a:off x="8482537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2022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8E309163-8300-4122-A2E1-32E91FC75D46}"/>
              </a:ext>
            </a:extLst>
          </p:cNvPr>
          <p:cNvSpPr txBox="1"/>
          <p:nvPr/>
        </p:nvSpPr>
        <p:spPr>
          <a:xfrm>
            <a:off x="7602093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2021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59E5668D-338C-61A4-29B3-85955BC35BE1}"/>
              </a:ext>
            </a:extLst>
          </p:cNvPr>
          <p:cNvSpPr txBox="1"/>
          <p:nvPr/>
        </p:nvSpPr>
        <p:spPr>
          <a:xfrm>
            <a:off x="6756656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2020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AEBA4794-3DBD-694E-C37D-A0E5CE805503}"/>
              </a:ext>
            </a:extLst>
          </p:cNvPr>
          <p:cNvSpPr txBox="1"/>
          <p:nvPr/>
        </p:nvSpPr>
        <p:spPr>
          <a:xfrm>
            <a:off x="5926264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2019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3F81E5FA-57C5-F1A9-C76C-53A95561767B}"/>
              </a:ext>
            </a:extLst>
          </p:cNvPr>
          <p:cNvSpPr txBox="1"/>
          <p:nvPr/>
        </p:nvSpPr>
        <p:spPr>
          <a:xfrm>
            <a:off x="5045739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2018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A0A79BBF-FC48-0D74-90EA-131784368A95}"/>
              </a:ext>
            </a:extLst>
          </p:cNvPr>
          <p:cNvSpPr txBox="1"/>
          <p:nvPr/>
        </p:nvSpPr>
        <p:spPr>
          <a:xfrm>
            <a:off x="4230707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2017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414C0079-2F2B-B093-C42E-1320C32389C4}"/>
              </a:ext>
            </a:extLst>
          </p:cNvPr>
          <p:cNvSpPr txBox="1"/>
          <p:nvPr/>
        </p:nvSpPr>
        <p:spPr>
          <a:xfrm>
            <a:off x="3119840" y="3635969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2016</a:t>
            </a:r>
          </a:p>
        </p:txBody>
      </p:sp>
      <p:sp>
        <p:nvSpPr>
          <p:cNvPr id="123" name="Elipse 122">
            <a:extLst>
              <a:ext uri="{FF2B5EF4-FFF2-40B4-BE49-F238E27FC236}">
                <a16:creationId xmlns:a16="http://schemas.microsoft.com/office/drawing/2014/main" id="{9611036A-FEC0-F939-3C44-EDBF13772854}"/>
              </a:ext>
            </a:extLst>
          </p:cNvPr>
          <p:cNvSpPr/>
          <p:nvPr/>
        </p:nvSpPr>
        <p:spPr>
          <a:xfrm>
            <a:off x="878540" y="41350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125" name="Elipse 124">
            <a:extLst>
              <a:ext uri="{FF2B5EF4-FFF2-40B4-BE49-F238E27FC236}">
                <a16:creationId xmlns:a16="http://schemas.microsoft.com/office/drawing/2014/main" id="{44259018-B716-E3F0-9766-7B0D4381932E}"/>
              </a:ext>
            </a:extLst>
          </p:cNvPr>
          <p:cNvSpPr/>
          <p:nvPr/>
        </p:nvSpPr>
        <p:spPr>
          <a:xfrm>
            <a:off x="10777530" y="4147521"/>
            <a:ext cx="288000" cy="288000"/>
          </a:xfrm>
          <a:prstGeom prst="ellipse">
            <a:avLst/>
          </a:prstGeom>
          <a:solidFill>
            <a:srgbClr val="802A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ctr">
            <a:spAutoFit/>
          </a:bodyPr>
          <a:lstStyle/>
          <a:p>
            <a:pPr marL="0" marR="0" lvl="0" indent="0" algn="l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6F995A90-9719-50B8-CA2B-F1C673B824C8}"/>
              </a:ext>
            </a:extLst>
          </p:cNvPr>
          <p:cNvSpPr txBox="1"/>
          <p:nvPr/>
        </p:nvSpPr>
        <p:spPr>
          <a:xfrm>
            <a:off x="10226767" y="3648470"/>
            <a:ext cx="1454889" cy="315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2860" tIns="22860" rIns="22860" bIns="22860" numCol="1" spcCol="38100" rtlCol="0" anchor="t">
            <a:spAutoFit/>
          </a:bodyPr>
          <a:lstStyle/>
          <a:p>
            <a:pPr marL="0" marR="0" lvl="0" indent="0" algn="ctr" defTabSz="91453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Calibri"/>
                <a:sym typeface="Calibri"/>
              </a:rPr>
              <a:t>2024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B0ECA4E0-9F06-6AA6-BEE5-2E2A4781EA4A}"/>
              </a:ext>
            </a:extLst>
          </p:cNvPr>
          <p:cNvSpPr/>
          <p:nvPr/>
        </p:nvSpPr>
        <p:spPr>
          <a:xfrm rot="16200000">
            <a:off x="4544929" y="-392559"/>
            <a:ext cx="238327" cy="7360255"/>
          </a:xfrm>
          <a:prstGeom prst="rightBrace">
            <a:avLst/>
          </a:prstGeom>
          <a:ln w="19050">
            <a:solidFill>
              <a:srgbClr val="2A2D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AAE8A23-D331-C963-8296-9CC8F17B6575}"/>
              </a:ext>
            </a:extLst>
          </p:cNvPr>
          <p:cNvSpPr txBox="1"/>
          <p:nvPr/>
        </p:nvSpPr>
        <p:spPr>
          <a:xfrm>
            <a:off x="3358532" y="2407456"/>
            <a:ext cx="261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CSC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VP Gente &amp; Cultura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F4553D0-2CE5-4A26-898C-D1D1FB5F3D32}"/>
              </a:ext>
            </a:extLst>
          </p:cNvPr>
          <p:cNvSpPr txBox="1"/>
          <p:nvPr/>
        </p:nvSpPr>
        <p:spPr>
          <a:xfrm>
            <a:off x="8272799" y="2129302"/>
            <a:ext cx="188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CSC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Gente &amp; Cultura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VP Finanças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56CD3F8-E21F-E091-372E-E494D5F30467}"/>
              </a:ext>
            </a:extLst>
          </p:cNvPr>
          <p:cNvSpPr txBox="1"/>
          <p:nvPr/>
        </p:nvSpPr>
        <p:spPr>
          <a:xfrm>
            <a:off x="8909485" y="5158788"/>
            <a:ext cx="22965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CSC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VP Gente &amp; Cultura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VP Finanças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VP Tecnologia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BU Somos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3B4C29-7E23-D9F0-46C7-32B3A1825EA7}"/>
              </a:ext>
            </a:extLst>
          </p:cNvPr>
          <p:cNvSpPr txBox="1"/>
          <p:nvPr/>
        </p:nvSpPr>
        <p:spPr>
          <a:xfrm>
            <a:off x="10057744" y="1084017"/>
            <a:ext cx="18135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CSC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Gente &amp; Cultura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VP Finanças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VPEX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10101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VPCrescimento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010101"/>
              </a:solidFill>
              <a:effectLst/>
              <a:uLnTx/>
              <a:uFillTx/>
              <a:latin typeface="Axiforma" panose="00000500000000000000" pitchFamily="2" charset="0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E5C55BC-B4F0-2B40-45AC-1D91D9767215}"/>
              </a:ext>
            </a:extLst>
          </p:cNvPr>
          <p:cNvSpPr txBox="1"/>
          <p:nvPr/>
        </p:nvSpPr>
        <p:spPr>
          <a:xfrm>
            <a:off x="415848" y="349723"/>
            <a:ext cx="6358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FF815C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COE CSC | </a:t>
            </a:r>
            <a:r>
              <a:rPr kumimoji="0" 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2A2D33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NÍVEL DE MATURIDADE</a:t>
            </a:r>
            <a:r>
              <a:rPr kumimoji="0" lang="pt-BR" sz="2500" b="1" i="0" u="none" strike="noStrike" kern="1200" cap="none" spc="0" normalizeH="0" noProof="0" dirty="0">
                <a:ln>
                  <a:noFill/>
                </a:ln>
                <a:solidFill>
                  <a:srgbClr val="2A2D33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 </a:t>
            </a:r>
            <a:endParaRPr kumimoji="0" lang="pt-BR" sz="2500" b="1" i="0" u="none" strike="noStrike" kern="1200" cap="none" spc="0" normalizeH="0" baseline="0" noProof="0" dirty="0">
              <a:ln>
                <a:noFill/>
              </a:ln>
              <a:solidFill>
                <a:srgbClr val="2A2D33"/>
              </a:solidFill>
              <a:effectLst/>
              <a:uLnTx/>
              <a:uFillTx/>
              <a:latin typeface="Axiforma" panose="00000500000000000000" pitchFamily="2" charset="0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A23C077-CFE3-C5A6-68D5-3D4D554CBC7F}"/>
              </a:ext>
            </a:extLst>
          </p:cNvPr>
          <p:cNvSpPr/>
          <p:nvPr/>
        </p:nvSpPr>
        <p:spPr>
          <a:xfrm>
            <a:off x="10226767" y="2892542"/>
            <a:ext cx="1454889" cy="55857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Toda a empresa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F1E9C4F8-AECB-793F-DB59-1BEEFFD5779C}"/>
              </a:ext>
            </a:extLst>
          </p:cNvPr>
          <p:cNvSpPr/>
          <p:nvPr/>
        </p:nvSpPr>
        <p:spPr>
          <a:xfrm>
            <a:off x="10722259" y="2459367"/>
            <a:ext cx="463904" cy="354567"/>
          </a:xfrm>
          <a:prstGeom prst="downArrow">
            <a:avLst/>
          </a:prstGeom>
          <a:solidFill>
            <a:srgbClr val="2A2D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F110B23-597C-064E-D082-2EB7CCD6E88D}"/>
              </a:ext>
            </a:extLst>
          </p:cNvPr>
          <p:cNvCxnSpPr>
            <a:cxnSpLocks/>
          </p:cNvCxnSpPr>
          <p:nvPr/>
        </p:nvCxnSpPr>
        <p:spPr>
          <a:xfrm>
            <a:off x="9216820" y="3052724"/>
            <a:ext cx="0" cy="574158"/>
          </a:xfrm>
          <a:prstGeom prst="line">
            <a:avLst/>
          </a:prstGeom>
          <a:noFill/>
          <a:ln w="19050" cap="flat">
            <a:solidFill>
              <a:srgbClr val="802AF3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E2F092E0-CA2F-4DA8-268F-2D365FC03657}"/>
              </a:ext>
            </a:extLst>
          </p:cNvPr>
          <p:cNvCxnSpPr>
            <a:cxnSpLocks/>
          </p:cNvCxnSpPr>
          <p:nvPr/>
        </p:nvCxnSpPr>
        <p:spPr>
          <a:xfrm>
            <a:off x="10057744" y="4515764"/>
            <a:ext cx="0" cy="574158"/>
          </a:xfrm>
          <a:prstGeom prst="line">
            <a:avLst/>
          </a:prstGeom>
          <a:noFill/>
          <a:ln w="19050" cap="flat">
            <a:solidFill>
              <a:srgbClr val="802AF3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E45F187A-376C-1652-F13F-2EB070A5E668}"/>
              </a:ext>
            </a:extLst>
          </p:cNvPr>
          <p:cNvSpPr/>
          <p:nvPr/>
        </p:nvSpPr>
        <p:spPr>
          <a:xfrm>
            <a:off x="0" y="985522"/>
            <a:ext cx="12192000" cy="5720080"/>
          </a:xfrm>
          <a:prstGeom prst="rect">
            <a:avLst/>
          </a:prstGeom>
          <a:solidFill>
            <a:srgbClr val="F0EAEB">
              <a:alpha val="8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 descr="Seta: curva ligeira com preenchimento sólido">
            <a:extLst>
              <a:ext uri="{FF2B5EF4-FFF2-40B4-BE49-F238E27FC236}">
                <a16:creationId xmlns:a16="http://schemas.microsoft.com/office/drawing/2014/main" id="{BAB5A5D8-9EA9-3793-F33B-EC3346858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01649">
            <a:off x="1210169" y="1215074"/>
            <a:ext cx="9788178" cy="540059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A415953-319B-98A6-8DEE-66DBADD23703}"/>
              </a:ext>
            </a:extLst>
          </p:cNvPr>
          <p:cNvSpPr txBox="1"/>
          <p:nvPr/>
        </p:nvSpPr>
        <p:spPr>
          <a:xfrm>
            <a:off x="1024768" y="5067533"/>
            <a:ext cx="1635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Axiforma" panose="00000500000000000000" pitchFamily="2" charset="0"/>
              </a:rPr>
              <a:t>Centralizado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70586EB-C31E-D6DA-DAB3-3355C3A4A3B4}"/>
              </a:ext>
            </a:extLst>
          </p:cNvPr>
          <p:cNvSpPr/>
          <p:nvPr/>
        </p:nvSpPr>
        <p:spPr>
          <a:xfrm>
            <a:off x="1614411" y="4592666"/>
            <a:ext cx="432000" cy="432000"/>
          </a:xfrm>
          <a:prstGeom prst="ellipse">
            <a:avLst/>
          </a:prstGeom>
          <a:solidFill>
            <a:srgbClr val="2A2D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DFF7852-8DDA-6ECC-7961-082B945D9ADA}"/>
              </a:ext>
            </a:extLst>
          </p:cNvPr>
          <p:cNvSpPr txBox="1"/>
          <p:nvPr/>
        </p:nvSpPr>
        <p:spPr>
          <a:xfrm>
            <a:off x="3077751" y="5067533"/>
            <a:ext cx="155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Axiforma" panose="00000500000000000000" pitchFamily="2" charset="0"/>
              </a:rPr>
              <a:t>Padronizado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5FB334A-E20F-92D8-CD36-B708326D2573}"/>
              </a:ext>
            </a:extLst>
          </p:cNvPr>
          <p:cNvSpPr/>
          <p:nvPr/>
        </p:nvSpPr>
        <p:spPr>
          <a:xfrm>
            <a:off x="3642953" y="4345640"/>
            <a:ext cx="432000" cy="432000"/>
          </a:xfrm>
          <a:prstGeom prst="ellipse">
            <a:avLst/>
          </a:prstGeom>
          <a:solidFill>
            <a:srgbClr val="2A2D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1BAFF47-D25A-3927-3D96-98023F8D50EA}"/>
              </a:ext>
            </a:extLst>
          </p:cNvPr>
          <p:cNvSpPr txBox="1"/>
          <p:nvPr/>
        </p:nvSpPr>
        <p:spPr>
          <a:xfrm>
            <a:off x="5218730" y="5067533"/>
            <a:ext cx="155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Axiforma" panose="00000500000000000000" pitchFamily="2" charset="0"/>
              </a:rPr>
              <a:t>Otimizado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C490740-93B0-16D1-E626-7A8B19772D35}"/>
              </a:ext>
            </a:extLst>
          </p:cNvPr>
          <p:cNvSpPr/>
          <p:nvPr/>
        </p:nvSpPr>
        <p:spPr>
          <a:xfrm>
            <a:off x="5737682" y="3964676"/>
            <a:ext cx="432000" cy="432000"/>
          </a:xfrm>
          <a:prstGeom prst="ellipse">
            <a:avLst/>
          </a:prstGeom>
          <a:solidFill>
            <a:srgbClr val="2A2D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81650AF7-3B3B-A568-B66B-4EFA1198546B}"/>
              </a:ext>
            </a:extLst>
          </p:cNvPr>
          <p:cNvSpPr/>
          <p:nvPr/>
        </p:nvSpPr>
        <p:spPr>
          <a:xfrm>
            <a:off x="8037753" y="3236200"/>
            <a:ext cx="432000" cy="432000"/>
          </a:xfrm>
          <a:prstGeom prst="ellipse">
            <a:avLst/>
          </a:prstGeom>
          <a:solidFill>
            <a:srgbClr val="2A2D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BF79C7D-9730-B1AD-5C91-B533848116F8}"/>
              </a:ext>
            </a:extLst>
          </p:cNvPr>
          <p:cNvSpPr txBox="1"/>
          <p:nvPr/>
        </p:nvSpPr>
        <p:spPr>
          <a:xfrm>
            <a:off x="7544775" y="5067533"/>
            <a:ext cx="155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Axiforma" panose="00000500000000000000" pitchFamily="2" charset="0"/>
              </a:rPr>
              <a:t>Estratégico</a:t>
            </a:r>
          </a:p>
        </p:txBody>
      </p:sp>
    </p:spTree>
    <p:extLst>
      <p:ext uri="{BB962C8B-B14F-4D97-AF65-F5344CB8AC3E}">
        <p14:creationId xmlns:p14="http://schemas.microsoft.com/office/powerpoint/2010/main" val="132476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16AEB81-0BE5-A765-7E34-87CA9FD0B75D}"/>
              </a:ext>
            </a:extLst>
          </p:cNvPr>
          <p:cNvSpPr/>
          <p:nvPr/>
        </p:nvSpPr>
        <p:spPr>
          <a:xfrm>
            <a:off x="1027650" y="1658620"/>
            <a:ext cx="10445213" cy="4984900"/>
          </a:xfrm>
          <a:prstGeom prst="rect">
            <a:avLst/>
          </a:prstGeom>
          <a:solidFill>
            <a:srgbClr val="F0E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43418D5-985B-17B4-6E36-5BEBF1293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50" y="1860550"/>
            <a:ext cx="3083526" cy="47817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B4ECAD5-56F6-0799-8CC2-B8819BA902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4" r="51704"/>
          <a:stretch/>
        </p:blipFill>
        <p:spPr>
          <a:xfrm>
            <a:off x="4111176" y="1746250"/>
            <a:ext cx="3465282" cy="4896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40B7A01-A3D5-013D-93D0-FBD479C4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93" r="-340"/>
          <a:stretch/>
        </p:blipFill>
        <p:spPr>
          <a:xfrm>
            <a:off x="7583035" y="1746250"/>
            <a:ext cx="4012943" cy="48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2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244F0F-0A14-7EE9-7572-9111A41466C1}"/>
              </a:ext>
            </a:extLst>
          </p:cNvPr>
          <p:cNvSpPr txBox="1"/>
          <p:nvPr/>
        </p:nvSpPr>
        <p:spPr>
          <a:xfrm>
            <a:off x="415848" y="349723"/>
            <a:ext cx="4034232" cy="477054"/>
          </a:xfrm>
          <a:prstGeom prst="rect">
            <a:avLst/>
          </a:prstGeom>
          <a:solidFill>
            <a:srgbClr val="F0EAE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500" b="1" dirty="0">
                <a:solidFill>
                  <a:srgbClr val="FF815C"/>
                </a:solidFill>
                <a:latin typeface="Axiforma" panose="00000500000000000000" pitchFamily="2" charset="0"/>
              </a:rPr>
              <a:t>COE CSC | </a:t>
            </a:r>
            <a:r>
              <a:rPr lang="pt-BR" sz="2500" b="1" dirty="0">
                <a:solidFill>
                  <a:srgbClr val="2A2D33"/>
                </a:solidFill>
                <a:latin typeface="Axiforma" panose="00000500000000000000" pitchFamily="2" charset="0"/>
              </a:rPr>
              <a:t>ESTRUTURA</a:t>
            </a:r>
            <a:r>
              <a:rPr lang="pt-BR" sz="2500" b="1" dirty="0">
                <a:solidFill>
                  <a:srgbClr val="FF815C"/>
                </a:solidFill>
                <a:latin typeface="Axiforma" panose="00000500000000000000" pitchFamily="2" charset="0"/>
              </a:rPr>
              <a:t> </a:t>
            </a:r>
            <a:endParaRPr kumimoji="0" lang="pt-BR" sz="2500" b="1" i="0" u="none" strike="noStrike" kern="1200" cap="none" spc="0" normalizeH="0" baseline="0" noProof="0" dirty="0">
              <a:ln>
                <a:noFill/>
              </a:ln>
              <a:solidFill>
                <a:srgbClr val="FF815C"/>
              </a:solidFill>
              <a:effectLst/>
              <a:uLnTx/>
              <a:uFillTx/>
              <a:latin typeface="Axiforma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CDBBE4-302A-DBD7-87DA-0BD97321CAB2}"/>
              </a:ext>
            </a:extLst>
          </p:cNvPr>
          <p:cNvSpPr/>
          <p:nvPr/>
        </p:nvSpPr>
        <p:spPr>
          <a:xfrm>
            <a:off x="5151120" y="1621194"/>
            <a:ext cx="1889760" cy="6876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xiforma" panose="00000500000000000000" pitchFamily="2" charset="0"/>
              </a:rPr>
              <a:t>Diretoria CSC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E1CEEA5-B9E2-DBAA-9D3B-7EB80F6D851B}"/>
              </a:ext>
            </a:extLst>
          </p:cNvPr>
          <p:cNvSpPr/>
          <p:nvPr/>
        </p:nvSpPr>
        <p:spPr>
          <a:xfrm>
            <a:off x="5151120" y="751840"/>
            <a:ext cx="1889760" cy="68638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xiforma" panose="00000500000000000000" pitchFamily="2" charset="0"/>
              </a:rPr>
              <a:t>VP Finanças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C05BE15-956A-0F1D-CCC8-24B573A54369}"/>
              </a:ext>
            </a:extLst>
          </p:cNvPr>
          <p:cNvSpPr/>
          <p:nvPr/>
        </p:nvSpPr>
        <p:spPr>
          <a:xfrm>
            <a:off x="5151120" y="2491763"/>
            <a:ext cx="1889760" cy="6876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xiforma" panose="00000500000000000000" pitchFamily="2" charset="0"/>
              </a:rPr>
              <a:t>Gerência COE CSC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3E94799-5D30-D95D-D626-808522FF5DC8}"/>
              </a:ext>
            </a:extLst>
          </p:cNvPr>
          <p:cNvSpPr/>
          <p:nvPr/>
        </p:nvSpPr>
        <p:spPr>
          <a:xfrm>
            <a:off x="5151120" y="3362331"/>
            <a:ext cx="1889760" cy="8337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xiforma" panose="00000500000000000000" pitchFamily="2" charset="0"/>
              </a:rPr>
              <a:t>Coordenação Desenvolvimento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A8D39B-B14A-DBA2-D213-0D526DDC6580}"/>
              </a:ext>
            </a:extLst>
          </p:cNvPr>
          <p:cNvSpPr txBox="1"/>
          <p:nvPr/>
        </p:nvSpPr>
        <p:spPr>
          <a:xfrm>
            <a:off x="1382477" y="4584620"/>
            <a:ext cx="2124000" cy="34051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xiforma" panose="00000500000000000000" pitchFamily="2" charset="0"/>
              </a:rPr>
              <a:t>Processos &amp; Projetos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E717B94-B274-F211-B1AC-FE87CAC0A854}"/>
              </a:ext>
            </a:extLst>
          </p:cNvPr>
          <p:cNvSpPr/>
          <p:nvPr/>
        </p:nvSpPr>
        <p:spPr>
          <a:xfrm>
            <a:off x="4252956" y="5313679"/>
            <a:ext cx="1440000" cy="8337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latin typeface="Axiforma" panose="00000500000000000000" pitchFamily="2" charset="0"/>
              </a:rPr>
              <a:t>Analytics</a:t>
            </a:r>
            <a:r>
              <a:rPr lang="pt-BR" sz="1400" dirty="0">
                <a:latin typeface="Axiforma" panose="00000500000000000000" pitchFamily="2" charset="0"/>
              </a:rPr>
              <a:t>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2DA3994-C901-FB67-361F-E129C62FEFD8}"/>
              </a:ext>
            </a:extLst>
          </p:cNvPr>
          <p:cNvSpPr txBox="1"/>
          <p:nvPr/>
        </p:nvSpPr>
        <p:spPr>
          <a:xfrm>
            <a:off x="5294076" y="4584620"/>
            <a:ext cx="4784643" cy="34051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xiforma" panose="00000500000000000000" pitchFamily="2" charset="0"/>
              </a:rPr>
              <a:t>Células de Desenvolvimento 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3E79A34-E992-0119-6E2E-EB3BFA8A86D3}"/>
              </a:ext>
            </a:extLst>
          </p:cNvPr>
          <p:cNvSpPr/>
          <p:nvPr/>
        </p:nvSpPr>
        <p:spPr>
          <a:xfrm>
            <a:off x="6047889" y="5313679"/>
            <a:ext cx="1440000" cy="8337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xiforma" panose="00000500000000000000" pitchFamily="2" charset="0"/>
              </a:rPr>
              <a:t>RPA  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19B18D0-D5B8-869B-FA89-AF29C0BEE19B}"/>
              </a:ext>
            </a:extLst>
          </p:cNvPr>
          <p:cNvSpPr/>
          <p:nvPr/>
        </p:nvSpPr>
        <p:spPr>
          <a:xfrm>
            <a:off x="7842822" y="5313679"/>
            <a:ext cx="1440000" cy="8337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xiforma" panose="00000500000000000000" pitchFamily="2" charset="0"/>
              </a:rPr>
              <a:t>UX / UI 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7A6263EF-9CAC-BEFA-3CFB-E89B31E695CF}"/>
              </a:ext>
            </a:extLst>
          </p:cNvPr>
          <p:cNvSpPr/>
          <p:nvPr/>
        </p:nvSpPr>
        <p:spPr>
          <a:xfrm>
            <a:off x="9637756" y="5313679"/>
            <a:ext cx="1440000" cy="8337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xiforma" panose="00000500000000000000" pitchFamily="2" charset="0"/>
              </a:rPr>
              <a:t>ServiceNow </a:t>
            </a:r>
          </a:p>
        </p:txBody>
      </p:sp>
      <p:pic>
        <p:nvPicPr>
          <p:cNvPr id="1026" name="Picture 2" descr="Meu Pitaco sobre Microsoft Power BI">
            <a:extLst>
              <a:ext uri="{FF2B5EF4-FFF2-40B4-BE49-F238E27FC236}">
                <a16:creationId xmlns:a16="http://schemas.microsoft.com/office/drawing/2014/main" id="{836D4F74-A772-6FED-2F12-478D007A1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596" y="4982944"/>
            <a:ext cx="540000" cy="5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wer-automate-logo-800-600 - Broadview Networks">
            <a:extLst>
              <a:ext uri="{FF2B5EF4-FFF2-40B4-BE49-F238E27FC236}">
                <a16:creationId xmlns:a16="http://schemas.microsoft.com/office/drawing/2014/main" id="{BA5C4D6E-9D75-09DC-AD21-5983BA55D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357" y="4982944"/>
            <a:ext cx="540000" cy="5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rviceNow logo in transparent PNG and vectorized SVG formats">
            <a:extLst>
              <a:ext uri="{FF2B5EF4-FFF2-40B4-BE49-F238E27FC236}">
                <a16:creationId xmlns:a16="http://schemas.microsoft.com/office/drawing/2014/main" id="{7B0FBE4A-AF43-7D95-55E7-C5A5E1782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756" y="4982944"/>
            <a:ext cx="540000" cy="48100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F2B189FA-10FF-7200-BDE3-9759D5A28EB8}"/>
              </a:ext>
            </a:extLst>
          </p:cNvPr>
          <p:cNvSpPr/>
          <p:nvPr/>
        </p:nvSpPr>
        <p:spPr>
          <a:xfrm>
            <a:off x="1761548" y="5313679"/>
            <a:ext cx="1440000" cy="8337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xiforma" panose="00000500000000000000" pitchFamily="2" charset="0"/>
              </a:rPr>
              <a:t>Analistas Processos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1FFEB619-5865-BEFF-E9F3-A908A308147C}"/>
              </a:ext>
            </a:extLst>
          </p:cNvPr>
          <p:cNvSpPr/>
          <p:nvPr/>
        </p:nvSpPr>
        <p:spPr>
          <a:xfrm>
            <a:off x="789124" y="4368800"/>
            <a:ext cx="10701836" cy="2021840"/>
          </a:xfrm>
          <a:prstGeom prst="roundRect">
            <a:avLst/>
          </a:prstGeom>
          <a:noFill/>
          <a:ln w="28575">
            <a:solidFill>
              <a:srgbClr val="8500D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F9393D9-6331-A3B6-9A49-A6CB9D878386}"/>
              </a:ext>
            </a:extLst>
          </p:cNvPr>
          <p:cNvSpPr txBox="1"/>
          <p:nvPr/>
        </p:nvSpPr>
        <p:spPr>
          <a:xfrm>
            <a:off x="1382477" y="2994706"/>
            <a:ext cx="212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Axiforma" panose="00000500000000000000" pitchFamily="2" charset="0"/>
              </a:rPr>
              <a:t>Mapeamentos, diagnósticos, especificações técnicas</a:t>
            </a:r>
          </a:p>
          <a:p>
            <a:pPr algn="ctr"/>
            <a:r>
              <a:rPr lang="pt-BR" sz="1400" dirty="0">
                <a:latin typeface="Axiforma" panose="00000500000000000000" pitchFamily="2" charset="0"/>
              </a:rPr>
              <a:t>PMO Projetos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DB583A0-A84C-EED5-E1E3-18A5F87CC059}"/>
              </a:ext>
            </a:extLst>
          </p:cNvPr>
          <p:cNvSpPr txBox="1"/>
          <p:nvPr/>
        </p:nvSpPr>
        <p:spPr>
          <a:xfrm>
            <a:off x="8398289" y="3461793"/>
            <a:ext cx="212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Axiforma" panose="00000500000000000000" pitchFamily="2" charset="0"/>
              </a:rPr>
              <a:t>Desenvolvimento e sustentação de soluções 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6B1E776-B152-F5A2-941D-0A39C753C868}"/>
              </a:ext>
            </a:extLst>
          </p:cNvPr>
          <p:cNvGrpSpPr/>
          <p:nvPr/>
        </p:nvGrpSpPr>
        <p:grpSpPr>
          <a:xfrm>
            <a:off x="8292823" y="4982944"/>
            <a:ext cx="541898" cy="540000"/>
            <a:chOff x="9280924" y="826776"/>
            <a:chExt cx="541898" cy="54000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216C8489-FE1A-477C-0347-2012FC8CF20F}"/>
                </a:ext>
              </a:extLst>
            </p:cNvPr>
            <p:cNvSpPr/>
            <p:nvPr/>
          </p:nvSpPr>
          <p:spPr>
            <a:xfrm>
              <a:off x="9282822" y="826776"/>
              <a:ext cx="540000" cy="540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Axiforma" panose="00000500000000000000" pitchFamily="2" charset="0"/>
              </a:endParaRP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29E72FAC-24C3-7A56-B835-EFD14657AF6C}"/>
                </a:ext>
              </a:extLst>
            </p:cNvPr>
            <p:cNvSpPr txBox="1"/>
            <p:nvPr/>
          </p:nvSpPr>
          <p:spPr>
            <a:xfrm>
              <a:off x="9280924" y="914064"/>
              <a:ext cx="54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Axiforma" panose="00000500000000000000" pitchFamily="2" charset="0"/>
                </a:rPr>
                <a:t>UX</a:t>
              </a:r>
            </a:p>
          </p:txBody>
        </p:sp>
      </p:grpSp>
      <p:pic>
        <p:nvPicPr>
          <p:cNvPr id="1034" name="Picture 10" descr="Process - Free electronics icons">
            <a:extLst>
              <a:ext uri="{FF2B5EF4-FFF2-40B4-BE49-F238E27FC236}">
                <a16:creationId xmlns:a16="http://schemas.microsoft.com/office/drawing/2014/main" id="{D7805D04-9A95-6ABC-7BE0-FA61A7372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59" y="4982944"/>
            <a:ext cx="540000" cy="5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55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244F0F-0A14-7EE9-7572-9111A41466C1}"/>
              </a:ext>
            </a:extLst>
          </p:cNvPr>
          <p:cNvSpPr txBox="1"/>
          <p:nvPr/>
        </p:nvSpPr>
        <p:spPr>
          <a:xfrm>
            <a:off x="415848" y="349723"/>
            <a:ext cx="6939992" cy="477054"/>
          </a:xfrm>
          <a:prstGeom prst="rect">
            <a:avLst/>
          </a:prstGeom>
          <a:solidFill>
            <a:srgbClr val="F0EAE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FF815C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COE CSC | </a:t>
            </a:r>
            <a:r>
              <a:rPr kumimoji="0" 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2A2D33"/>
                </a:solidFill>
                <a:effectLst/>
                <a:uLnTx/>
                <a:uFillTx/>
                <a:latin typeface="Axiforma" panose="00000500000000000000" pitchFamily="2" charset="0"/>
                <a:ea typeface="+mn-ea"/>
                <a:cs typeface="+mn-cs"/>
              </a:rPr>
              <a:t>DINÂMICA DE ATENDIMENTO 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9CB64B14-1E17-F538-883E-10DB77F70A18}"/>
              </a:ext>
            </a:extLst>
          </p:cNvPr>
          <p:cNvGrpSpPr/>
          <p:nvPr/>
        </p:nvGrpSpPr>
        <p:grpSpPr>
          <a:xfrm>
            <a:off x="4425406" y="2063031"/>
            <a:ext cx="4930404" cy="3828896"/>
            <a:chOff x="580572" y="2595715"/>
            <a:chExt cx="4930404" cy="3828896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F466F2F8-9750-A6DA-5922-BCC5BE195F97}"/>
                </a:ext>
              </a:extLst>
            </p:cNvPr>
            <p:cNvSpPr/>
            <p:nvPr/>
          </p:nvSpPr>
          <p:spPr>
            <a:xfrm>
              <a:off x="580572" y="2595715"/>
              <a:ext cx="2369105" cy="3828895"/>
            </a:xfrm>
            <a:prstGeom prst="rect">
              <a:avLst/>
            </a:prstGeom>
            <a:solidFill>
              <a:srgbClr val="F0EAE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0D429498-59D5-9C0F-48B6-CC70675C6B04}"/>
                </a:ext>
              </a:extLst>
            </p:cNvPr>
            <p:cNvSpPr/>
            <p:nvPr/>
          </p:nvSpPr>
          <p:spPr>
            <a:xfrm>
              <a:off x="2949677" y="3429000"/>
              <a:ext cx="398207" cy="2995610"/>
            </a:xfrm>
            <a:prstGeom prst="rect">
              <a:avLst/>
            </a:prstGeom>
            <a:solidFill>
              <a:srgbClr val="F0EAE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9BFD0FA7-6A2A-9787-E142-A57977B054D0}"/>
                </a:ext>
              </a:extLst>
            </p:cNvPr>
            <p:cNvSpPr/>
            <p:nvPr/>
          </p:nvSpPr>
          <p:spPr>
            <a:xfrm>
              <a:off x="3351723" y="3862390"/>
              <a:ext cx="1441503" cy="2562220"/>
            </a:xfrm>
            <a:prstGeom prst="rect">
              <a:avLst/>
            </a:prstGeom>
            <a:solidFill>
              <a:srgbClr val="F0EAE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CC7BB2EA-05D0-FA70-42F6-EF37F84329B8}"/>
                </a:ext>
              </a:extLst>
            </p:cNvPr>
            <p:cNvSpPr/>
            <p:nvPr/>
          </p:nvSpPr>
          <p:spPr>
            <a:xfrm>
              <a:off x="4793226" y="4453593"/>
              <a:ext cx="180000" cy="1971017"/>
            </a:xfrm>
            <a:prstGeom prst="rect">
              <a:avLst/>
            </a:prstGeom>
            <a:solidFill>
              <a:srgbClr val="F0EAE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6B5288BA-8535-7D6F-CCEA-765500E1C2E3}"/>
                </a:ext>
              </a:extLst>
            </p:cNvPr>
            <p:cNvSpPr/>
            <p:nvPr/>
          </p:nvSpPr>
          <p:spPr>
            <a:xfrm>
              <a:off x="4968770" y="4936331"/>
              <a:ext cx="144000" cy="1488280"/>
            </a:xfrm>
            <a:prstGeom prst="rect">
              <a:avLst/>
            </a:prstGeom>
            <a:solidFill>
              <a:srgbClr val="F0EAE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888A11C6-8D16-77C1-386F-37B73D15E718}"/>
                </a:ext>
              </a:extLst>
            </p:cNvPr>
            <p:cNvSpPr/>
            <p:nvPr/>
          </p:nvSpPr>
          <p:spPr>
            <a:xfrm>
              <a:off x="5112770" y="5174456"/>
              <a:ext cx="398206" cy="1250154"/>
            </a:xfrm>
            <a:prstGeom prst="rect">
              <a:avLst/>
            </a:prstGeom>
            <a:solidFill>
              <a:srgbClr val="F0EAEB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8" name="Imagem 37">
            <a:extLst>
              <a:ext uri="{FF2B5EF4-FFF2-40B4-BE49-F238E27FC236}">
                <a16:creationId xmlns:a16="http://schemas.microsoft.com/office/drawing/2014/main" id="{EADC855F-1FB1-616A-2B7B-FC56DCA8D8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EAEB"/>
              </a:clrFrom>
              <a:clrTo>
                <a:srgbClr val="F0EA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8425" y="1482967"/>
            <a:ext cx="7865382" cy="47884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AE7EAAB5-4875-7EFE-1300-BBB6138FF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6" y="3510220"/>
            <a:ext cx="3667125" cy="1457325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4862412B-61E5-3541-41EA-9E816D03F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654" y="3734207"/>
            <a:ext cx="428625" cy="106680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FE4CC7D4-E81F-2EF8-4021-39BC1BFD1D1D}"/>
              </a:ext>
            </a:extLst>
          </p:cNvPr>
          <p:cNvSpPr txBox="1"/>
          <p:nvPr/>
        </p:nvSpPr>
        <p:spPr>
          <a:xfrm>
            <a:off x="2834359" y="1963728"/>
            <a:ext cx="122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srgbClr val="9B2FF8"/>
                </a:solidFill>
                <a:effectLst/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Processos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srgbClr val="494A51"/>
                </a:solidFill>
                <a:effectLst/>
                <a:uLnTx/>
                <a:uFillTx/>
                <a:latin typeface="Axiforma" panose="00000500000000000000" pitchFamily="50" charset="0"/>
                <a:ea typeface="+mn-ea"/>
                <a:cs typeface="+mn-cs"/>
              </a:rPr>
              <a:t>Mapeamento Funcional das soluções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4B55103F-C3AC-9C2B-5A5B-76D2AD29B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8425" y="1530338"/>
            <a:ext cx="1859441" cy="85961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EE6D7E3F-1750-4F9C-8BEA-429AA2400E72}"/>
              </a:ext>
            </a:extLst>
          </p:cNvPr>
          <p:cNvSpPr txBox="1"/>
          <p:nvPr/>
        </p:nvSpPr>
        <p:spPr>
          <a:xfrm>
            <a:off x="915714" y="1589950"/>
            <a:ext cx="2124000" cy="34051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xiforma" panose="00000500000000000000" pitchFamily="2" charset="0"/>
              </a:rPr>
              <a:t>Processos &amp; Projetos</a:t>
            </a:r>
          </a:p>
        </p:txBody>
      </p:sp>
      <p:pic>
        <p:nvPicPr>
          <p:cNvPr id="44" name="Picture 10" descr="Process - Free electronics icons">
            <a:extLst>
              <a:ext uri="{FF2B5EF4-FFF2-40B4-BE49-F238E27FC236}">
                <a16:creationId xmlns:a16="http://schemas.microsoft.com/office/drawing/2014/main" id="{A2BCADC3-0BBF-A271-0821-BEB8A5E6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96" y="1988274"/>
            <a:ext cx="540000" cy="5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219D7F9B-5A43-926C-20E1-EE9BCCD44A71}"/>
              </a:ext>
            </a:extLst>
          </p:cNvPr>
          <p:cNvSpPr txBox="1"/>
          <p:nvPr/>
        </p:nvSpPr>
        <p:spPr>
          <a:xfrm>
            <a:off x="6993614" y="945113"/>
            <a:ext cx="5088846" cy="578882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Axiforma" panose="00000500000000000000" pitchFamily="2" charset="0"/>
              </a:rPr>
              <a:t>Os chamados para cada tipo de solução estão disponíveis no ServiceNow. </a:t>
            </a:r>
          </a:p>
        </p:txBody>
      </p:sp>
    </p:spTree>
    <p:extLst>
      <p:ext uri="{BB962C8B-B14F-4D97-AF65-F5344CB8AC3E}">
        <p14:creationId xmlns:p14="http://schemas.microsoft.com/office/powerpoint/2010/main" val="238916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208e59f-b190-4204-b0a6-830cb74a7d9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8824A1F6E10F443BAB0798CF1E5396A" ma:contentTypeVersion="14" ma:contentTypeDescription="Crie um novo documento." ma:contentTypeScope="" ma:versionID="66df559b7267008f8b0b5eef884636f0">
  <xsd:schema xmlns:xsd="http://www.w3.org/2001/XMLSchema" xmlns:xs="http://www.w3.org/2001/XMLSchema" xmlns:p="http://schemas.microsoft.com/office/2006/metadata/properties" xmlns:ns3="e3a49ca6-99a4-4fd5-a7cf-4308a665f7fd" xmlns:ns4="6208e59f-b190-4204-b0a6-830cb74a7d9b" targetNamespace="http://schemas.microsoft.com/office/2006/metadata/properties" ma:root="true" ma:fieldsID="917d0ad3d5199b40bab8f0abe5e3fa4c" ns3:_="" ns4:_="">
    <xsd:import namespace="e3a49ca6-99a4-4fd5-a7cf-4308a665f7fd"/>
    <xsd:import namespace="6208e59f-b190-4204-b0a6-830cb74a7d9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49ca6-99a4-4fd5-a7cf-4308a665f7f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08e59f-b190-4204-b0a6-830cb74a7d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BE0924-EBFB-49DB-8089-F6DBEEAA17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2A0C46-1E49-4AB7-A12C-0E79F0991716}">
  <ds:schemaRefs>
    <ds:schemaRef ds:uri="http://purl.org/dc/elements/1.1/"/>
    <ds:schemaRef ds:uri="http://schemas.microsoft.com/office/2006/metadata/properties"/>
    <ds:schemaRef ds:uri="e3a49ca6-99a4-4fd5-a7cf-4308a665f7fd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208e59f-b190-4204-b0a6-830cb74a7d9b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6F5ACEE-55D3-4BE0-A024-7AFE241453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a49ca6-99a4-4fd5-a7cf-4308a665f7fd"/>
    <ds:schemaRef ds:uri="6208e59f-b190-4204-b0a6-830cb74a7d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0dc42001-9759-4b38-a906-152fbf37e35a}" enabled="1" method="Privileged" siteId="{a50e7b76-8ea5-492c-bf17-97d652fc3ce9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32998</TotalTime>
  <Words>953</Words>
  <Application>Microsoft Office PowerPoint</Application>
  <PresentationFormat>Widescreen</PresentationFormat>
  <Paragraphs>239</Paragraphs>
  <Slides>27</Slides>
  <Notes>5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27</vt:i4>
      </vt:variant>
    </vt:vector>
  </HeadingPairs>
  <TitlesOfParts>
    <vt:vector size="36" baseType="lpstr">
      <vt:lpstr>Arial</vt:lpstr>
      <vt:lpstr>Axiforma</vt:lpstr>
      <vt:lpstr>Axiforma Black</vt:lpstr>
      <vt:lpstr>Axiforma SemiBold</vt:lpstr>
      <vt:lpstr>Calibri</vt:lpstr>
      <vt:lpstr>Calibri Light</vt:lpstr>
      <vt:lpstr>Wingdings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Micael Rodrigues Alves</dc:creator>
  <cp:lastModifiedBy>Camila Storto De Assis Rocha</cp:lastModifiedBy>
  <cp:revision>103</cp:revision>
  <dcterms:created xsi:type="dcterms:W3CDTF">2023-07-07T04:34:06Z</dcterms:created>
  <dcterms:modified xsi:type="dcterms:W3CDTF">2024-07-31T11:55:16Z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0x01010068824A1F6E10F443BAB0798CF1E5396A</vt:lpwstr>
  </property>
  <property fmtid="{D5CDD505-2E9C-101B-9397-08002B2CF9AE}" pid="3" name="ClassificationContentMarkingFooterLocations">
    <vt:lpwstr>Tema do Office:8</vt:lpwstr>
  </property>
  <property fmtid="{D5CDD505-2E9C-101B-9397-08002B2CF9AE}" pid="4" name="ClassificationContentMarkingFooterText">
    <vt:lpwstr>Público</vt:lpwstr>
  </property>
</Properties>
</file>